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006" r:id="rId4"/>
    <p:sldId id="2545" r:id="rId5"/>
    <p:sldId id="2620" r:id="rId6"/>
    <p:sldId id="2621" r:id="rId7"/>
    <p:sldId id="2622" r:id="rId8"/>
    <p:sldId id="2596" r:id="rId9"/>
    <p:sldId id="2601" r:id="rId10"/>
    <p:sldId id="2623" r:id="rId11"/>
    <p:sldId id="2597" r:id="rId12"/>
    <p:sldId id="2598" r:id="rId13"/>
    <p:sldId id="2607" r:id="rId14"/>
    <p:sldId id="2608" r:id="rId15"/>
    <p:sldId id="2614" r:id="rId16"/>
    <p:sldId id="2600" r:id="rId17"/>
    <p:sldId id="2602" r:id="rId18"/>
    <p:sldId id="2624" r:id="rId19"/>
    <p:sldId id="2603" r:id="rId20"/>
    <p:sldId id="2625" r:id="rId21"/>
    <p:sldId id="2626" r:id="rId22"/>
    <p:sldId id="2627" r:id="rId23"/>
    <p:sldId id="2360" r:id="rId24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c mac" initials="" lastIdx="1" clrIdx="0"/>
  <p:cmAuthor id="1" name="王双姑" initials="M" lastIdx="1" clrIdx="0"/>
  <p:cmAuthor id="2" name="龚琪" initials="H" lastIdx="2" clrIdx="1"/>
  <p:cmAuthor id="3" name="Microsoft Office 用户" initials="Office" lastIdx="1" clrIdx="2"/>
  <p:cmAuthor id="4" name="admin" initials="a" lastIdx="1" clrIdx="0"/>
  <p:cmAuthor id="5" name="未知用户5" initials="未" lastIdx="2" clrIdx="0"/>
  <p:cmAuthor id="6" name="微软用户" initials="微" lastIdx="0" clrIdx="0"/>
  <p:cmAuthor id="7" name="张路路" initials="张" lastIdx="1" clrIdx="0"/>
  <p:cmAuthor id="8" name="左" initials="左" lastIdx="2" clrIdx="0"/>
  <p:cmAuthor id="9" name="未知用户1" initials="未" lastIdx="1" clrIdx="0"/>
  <p:cmAuthor id="10" name="Master" initials="M" lastIdx="1" clrIdx="3"/>
  <p:cmAuthor id="11" name="张姗" initials="张" lastIdx="1" clrIdx="0"/>
  <p:cmAuthor id="12" name="caiwu-1" initials="c" lastIdx="1" clrIdx="11"/>
  <p:cmAuthor id="13" name="未知用户8" initials="未" lastIdx="2" clrIdx="0"/>
  <p:cmAuthor id="14" name="Administrator" initials="A" lastIdx="1" clrIdx="13"/>
  <p:cmAuthor id="15" name=" " initials="" lastIdx="1" clrIdx="12"/>
  <p:cmAuthor id="16" name="lenovo" initials="l" lastIdx="1" clrIdx="14"/>
  <p:cmAuthor id="75" name="作者" initials="A" lastIdx="0" clrIdx="24"/>
  <p:cmAuthor id="18" name="李雪辉" initials="李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1DE9"/>
    <a:srgbClr val="0066FF"/>
    <a:srgbClr val="E60012"/>
    <a:srgbClr val="00CCFF"/>
    <a:srgbClr val="F5B819"/>
    <a:srgbClr val="92BD22"/>
    <a:srgbClr val="9900CC"/>
    <a:srgbClr val="1EA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4" y="52"/>
      </p:cViewPr>
      <p:guideLst>
        <p:guide orient="horz" pos="2180"/>
        <p:guide pos="3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43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50689\Desktop\&#26376;&#23567;&#32452;&#24635;&#32467;&#34920;&#2668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50689\Desktop\&#26376;&#23567;&#32452;&#24635;&#32467;&#34920;&#266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华农温氏每周查看时长趋势变化（h/人/周）</a:t>
            </a:r>
            <a:endParaRPr sz="1200"/>
          </a:p>
        </c:rich>
      </c:tx>
      <c:layout>
        <c:manualLayout>
          <c:xMode val="edge"/>
          <c:yMode val="edge"/>
          <c:x val="0.126392766782347"/>
          <c:y val="0.012260169474509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[月小组总结表格.xlsx]视频查看!$K$1:$Q$1</c:f>
              <c:strCache>
                <c:ptCount val="7"/>
                <c:pt idx="0">
                  <c:v>1周</c:v>
                </c:pt>
                <c:pt idx="1">
                  <c:v>2周</c:v>
                </c:pt>
                <c:pt idx="2">
                  <c:v>3周</c:v>
                </c:pt>
                <c:pt idx="3">
                  <c:v>4周</c:v>
                </c:pt>
                <c:pt idx="4">
                  <c:v>5周</c:v>
                </c:pt>
                <c:pt idx="5">
                  <c:v>6周</c:v>
                </c:pt>
                <c:pt idx="6">
                  <c:v>7周</c:v>
                </c:pt>
              </c:strCache>
            </c:strRef>
          </c:cat>
          <c:val>
            <c:numRef>
              <c:f>[月小组总结表格.xlsx]视频查看!$K$7:$Q$7</c:f>
              <c:numCache>
                <c:formatCode>0.00_ </c:formatCode>
                <c:ptCount val="7"/>
                <c:pt idx="0">
                  <c:v>5.60414715719064</c:v>
                </c:pt>
                <c:pt idx="1">
                  <c:v>4.93585284280936</c:v>
                </c:pt>
                <c:pt idx="2">
                  <c:v>4.44098684210526</c:v>
                </c:pt>
                <c:pt idx="3">
                  <c:v>5.08384868421053</c:v>
                </c:pt>
                <c:pt idx="4">
                  <c:v>6.33710191082803</c:v>
                </c:pt>
                <c:pt idx="5">
                  <c:v>6.12009554140127</c:v>
                </c:pt>
                <c:pt idx="6">
                  <c:v>5.80751592356688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699378724"/>
        <c:axId val="490312932"/>
      </c:lineChart>
      <c:catAx>
        <c:axId val="699378724"/>
        <c:scaling>
          <c:orientation val="minMax"/>
        </c:scaling>
        <c:delete val="0"/>
        <c:axPos val="t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0312932"/>
        <c:crosses val="max"/>
        <c:auto val="1"/>
        <c:lblAlgn val="ctr"/>
        <c:lblOffset val="100"/>
        <c:noMultiLvlLbl val="0"/>
      </c:catAx>
      <c:valAx>
        <c:axId val="490312932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993787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200"/>
              <a:t>华农温氏</a:t>
            </a:r>
            <a:r>
              <a:rPr lang="en-US" altLang="zh-CN" sz="1200"/>
              <a:t>23</a:t>
            </a:r>
            <a:r>
              <a:rPr altLang="en-US" sz="1200"/>
              <a:t>年第</a:t>
            </a:r>
            <a:r>
              <a:rPr lang="en-US" altLang="zh-CN" sz="1200"/>
              <a:t>3-7</a:t>
            </a:r>
            <a:r>
              <a:rPr sz="1200"/>
              <a:t>周分公司视频查看时长（h/人/周）</a:t>
            </a:r>
            <a:endParaRPr sz="1200"/>
          </a:p>
        </c:rich>
      </c:tx>
      <c:layout>
        <c:manualLayout>
          <c:xMode val="edge"/>
          <c:yMode val="edge"/>
          <c:x val="0.123127787039839"/>
          <c:y val="0.0078308535630383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3852933769831"/>
          <c:y val="0.150619552250822"/>
          <c:w val="0.888512763596004"/>
          <c:h val="0.7087383177570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[月小组总结表格.xlsx]视频查看!$M$1</c:f>
              <c:strCache>
                <c:ptCount val="1"/>
                <c:pt idx="0">
                  <c:v>3周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[月小组总结表格.xlsx]视频查看!$H$2:$H$6</c:f>
              <c:strCache>
                <c:ptCount val="5"/>
                <c:pt idx="0">
                  <c:v>清连公司</c:v>
                </c:pt>
                <c:pt idx="1">
                  <c:v>韶关公司</c:v>
                </c:pt>
                <c:pt idx="2">
                  <c:v>新佛公司</c:v>
                </c:pt>
                <c:pt idx="3">
                  <c:v>新鹤公司</c:v>
                </c:pt>
                <c:pt idx="4">
                  <c:v>英德公司</c:v>
                </c:pt>
              </c:strCache>
            </c:strRef>
          </c:cat>
          <c:val>
            <c:numRef>
              <c:f>[月小组总结表格.xlsx]视频查看!$M$2:$M$6</c:f>
              <c:numCache>
                <c:formatCode>0.00_ </c:formatCode>
                <c:ptCount val="5"/>
                <c:pt idx="0">
                  <c:v>3.75130434782609</c:v>
                </c:pt>
                <c:pt idx="1">
                  <c:v>3.03766233766234</c:v>
                </c:pt>
                <c:pt idx="2">
                  <c:v>6.3464</c:v>
                </c:pt>
                <c:pt idx="3">
                  <c:v>5.88179487179487</c:v>
                </c:pt>
                <c:pt idx="4">
                  <c:v>4.9921052631579</c:v>
                </c:pt>
              </c:numCache>
            </c:numRef>
          </c:val>
        </c:ser>
        <c:ser>
          <c:idx val="1"/>
          <c:order val="1"/>
          <c:tx>
            <c:strRef>
              <c:f>[月小组总结表格.xlsx]视频查看!$N$1</c:f>
              <c:strCache>
                <c:ptCount val="1"/>
                <c:pt idx="0">
                  <c:v>4周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[月小组总结表格.xlsx]视频查看!$H$2:$H$6</c:f>
              <c:strCache>
                <c:ptCount val="5"/>
                <c:pt idx="0">
                  <c:v>清连公司</c:v>
                </c:pt>
                <c:pt idx="1">
                  <c:v>韶关公司</c:v>
                </c:pt>
                <c:pt idx="2">
                  <c:v>新佛公司</c:v>
                </c:pt>
                <c:pt idx="3">
                  <c:v>新鹤公司</c:v>
                </c:pt>
                <c:pt idx="4">
                  <c:v>英德公司</c:v>
                </c:pt>
              </c:strCache>
            </c:strRef>
          </c:cat>
          <c:val>
            <c:numRef>
              <c:f>[月小组总结表格.xlsx]视频查看!$N$2:$N$6</c:f>
              <c:numCache>
                <c:formatCode>0.00_ </c:formatCode>
                <c:ptCount val="5"/>
                <c:pt idx="0">
                  <c:v>4.88666666666667</c:v>
                </c:pt>
                <c:pt idx="1">
                  <c:v>3.90038961038961</c:v>
                </c:pt>
                <c:pt idx="2">
                  <c:v>5.7724</c:v>
                </c:pt>
                <c:pt idx="3">
                  <c:v>7.23897435897436</c:v>
                </c:pt>
                <c:pt idx="4">
                  <c:v>5.52368421052632</c:v>
                </c:pt>
              </c:numCache>
            </c:numRef>
          </c:val>
        </c:ser>
        <c:ser>
          <c:idx val="2"/>
          <c:order val="2"/>
          <c:tx>
            <c:strRef>
              <c:f>[月小组总结表格.xlsx]视频查看!$O$1</c:f>
              <c:strCache>
                <c:ptCount val="1"/>
                <c:pt idx="0">
                  <c:v>5周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[月小组总结表格.xlsx]视频查看!$H$2:$H$6</c:f>
              <c:strCache>
                <c:ptCount val="5"/>
                <c:pt idx="0">
                  <c:v>清连公司</c:v>
                </c:pt>
                <c:pt idx="1">
                  <c:v>韶关公司</c:v>
                </c:pt>
                <c:pt idx="2">
                  <c:v>新佛公司</c:v>
                </c:pt>
                <c:pt idx="3">
                  <c:v>新鹤公司</c:v>
                </c:pt>
                <c:pt idx="4">
                  <c:v>英德公司</c:v>
                </c:pt>
              </c:strCache>
            </c:strRef>
          </c:cat>
          <c:val>
            <c:numRef>
              <c:f>[月小组总结表格.xlsx]视频查看!$O$2:$O$6</c:f>
              <c:numCache>
                <c:formatCode>0.00_ </c:formatCode>
                <c:ptCount val="5"/>
                <c:pt idx="0">
                  <c:v>5.333</c:v>
                </c:pt>
                <c:pt idx="1">
                  <c:v>5.19925</c:v>
                </c:pt>
                <c:pt idx="2">
                  <c:v>5.51941176470588</c:v>
                </c:pt>
                <c:pt idx="3">
                  <c:v>12.7864102564103</c:v>
                </c:pt>
                <c:pt idx="4">
                  <c:v>6.36596774193548</c:v>
                </c:pt>
              </c:numCache>
            </c:numRef>
          </c:val>
        </c:ser>
        <c:ser>
          <c:idx val="3"/>
          <c:order val="3"/>
          <c:tx>
            <c:strRef>
              <c:f>[月小组总结表格.xlsx]视频查看!$P$1</c:f>
              <c:strCache>
                <c:ptCount val="1"/>
                <c:pt idx="0">
                  <c:v>6周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[月小组总结表格.xlsx]视频查看!$H$2:$H$6</c:f>
              <c:strCache>
                <c:ptCount val="5"/>
                <c:pt idx="0">
                  <c:v>清连公司</c:v>
                </c:pt>
                <c:pt idx="1">
                  <c:v>韶关公司</c:v>
                </c:pt>
                <c:pt idx="2">
                  <c:v>新佛公司</c:v>
                </c:pt>
                <c:pt idx="3">
                  <c:v>新鹤公司</c:v>
                </c:pt>
                <c:pt idx="4">
                  <c:v>英德公司</c:v>
                </c:pt>
              </c:strCache>
            </c:strRef>
          </c:cat>
          <c:val>
            <c:numRef>
              <c:f>[月小组总结表格.xlsx]视频查看!$P$2:$P$6</c:f>
              <c:numCache>
                <c:formatCode>0.00_ </c:formatCode>
                <c:ptCount val="5"/>
                <c:pt idx="0">
                  <c:v>7.11328571428571</c:v>
                </c:pt>
                <c:pt idx="1">
                  <c:v>4.26975</c:v>
                </c:pt>
                <c:pt idx="2">
                  <c:v>6.62117647058824</c:v>
                </c:pt>
                <c:pt idx="3">
                  <c:v>9.3574358974359</c:v>
                </c:pt>
                <c:pt idx="4">
                  <c:v>5.52725806451613</c:v>
                </c:pt>
              </c:numCache>
            </c:numRef>
          </c:val>
        </c:ser>
        <c:ser>
          <c:idx val="4"/>
          <c:order val="4"/>
          <c:tx>
            <c:strRef>
              <c:f>[月小组总结表格.xlsx]视频查看!$Q$1</c:f>
              <c:strCache>
                <c:ptCount val="1"/>
                <c:pt idx="0">
                  <c:v>7周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[月小组总结表格.xlsx]视频查看!$H$2:$H$6</c:f>
              <c:strCache>
                <c:ptCount val="5"/>
                <c:pt idx="0">
                  <c:v>清连公司</c:v>
                </c:pt>
                <c:pt idx="1">
                  <c:v>韶关公司</c:v>
                </c:pt>
                <c:pt idx="2">
                  <c:v>新佛公司</c:v>
                </c:pt>
                <c:pt idx="3">
                  <c:v>新鹤公司</c:v>
                </c:pt>
                <c:pt idx="4">
                  <c:v>英德公司</c:v>
                </c:pt>
              </c:strCache>
            </c:strRef>
          </c:cat>
          <c:val>
            <c:numRef>
              <c:f>[月小组总结表格.xlsx]视频查看!$Q$2:$Q$6</c:f>
              <c:numCache>
                <c:formatCode>0.00_ </c:formatCode>
                <c:ptCount val="5"/>
                <c:pt idx="0">
                  <c:v>6.732</c:v>
                </c:pt>
                <c:pt idx="1">
                  <c:v>2.803625</c:v>
                </c:pt>
                <c:pt idx="2">
                  <c:v>6.15156862745098</c:v>
                </c:pt>
                <c:pt idx="3">
                  <c:v>9.02128205128205</c:v>
                </c:pt>
                <c:pt idx="4">
                  <c:v>6.79129032258064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9683939"/>
        <c:axId val="84327492"/>
      </c:barChart>
      <c:catAx>
        <c:axId val="86968393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4327492"/>
        <c:crosses val="autoZero"/>
        <c:auto val="1"/>
        <c:lblAlgn val="ctr"/>
        <c:lblOffset val="100"/>
        <c:noMultiLvlLbl val="0"/>
      </c:catAx>
      <c:valAx>
        <c:axId val="843274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696839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D76233-2C52-45E9-94E8-FBDCAFC81AF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8E2A460B-45D3-4E20-A31D-4AFE676F0DD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负面清单</a:t>
          </a:r>
          <a:endParaRPr lang="zh-CN" altLang="en-US"/>
        </a:p>
      </dgm:t>
    </dgm:pt>
    <dgm:pt modelId="{40722E6B-70D7-49DD-BCDB-C5F5A53BB946}" cxnId="{D2736E87-A611-4EF8-96BD-3ED99136E8AB}" type="parTrans">
      <dgm:prSet/>
      <dgm:spPr/>
      <dgm:t>
        <a:bodyPr/>
        <a:p>
          <a:endParaRPr lang="zh-CN" altLang="en-US"/>
        </a:p>
      </dgm:t>
    </dgm:pt>
    <dgm:pt modelId="{AC66A5CC-387D-4D7B-8E90-1B8214C2F261}" cxnId="{D2736E87-A611-4EF8-96BD-3ED99136E8AB}" type="sibTrans">
      <dgm:prSet/>
      <dgm:spPr/>
      <dgm:t>
        <a:bodyPr/>
        <a:p>
          <a:endParaRPr lang="zh-CN" altLang="en-US"/>
        </a:p>
      </dgm:t>
    </dgm:pt>
    <dgm:pt modelId="{ECE2948F-862B-4CC3-B6BC-3E6415C7F5DD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提交问题</a:t>
          </a:r>
          <a:r>
            <a:rPr lang="zh-CN" altLang="en-US"/>
            <a:t/>
          </a:r>
          <a:endParaRPr lang="zh-CN" altLang="en-US"/>
        </a:p>
      </dgm:t>
    </dgm:pt>
    <dgm:pt modelId="{055F34F9-26B5-46B6-B947-B5718EF53A09}" cxnId="{6EDCAA76-A42A-4612-98E9-9AD14DF1C697}" type="parTrans">
      <dgm:prSet/>
      <dgm:spPr/>
      <dgm:t>
        <a:bodyPr/>
        <a:p>
          <a:endParaRPr lang="zh-CN" altLang="en-US"/>
        </a:p>
      </dgm:t>
    </dgm:pt>
    <dgm:pt modelId="{4116C939-0673-4613-8FA7-CB6FE7258301}" cxnId="{6EDCAA76-A42A-4612-98E9-9AD14DF1C697}" type="sibTrans">
      <dgm:prSet/>
      <dgm:spPr/>
      <dgm:t>
        <a:bodyPr/>
        <a:p>
          <a:endParaRPr lang="zh-CN" altLang="en-US"/>
        </a:p>
      </dgm:t>
    </dgm:pt>
    <dgm:pt modelId="{D34FE5D7-7525-4D59-ABC9-3998105E634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通知整改</a:t>
          </a:r>
          <a:endParaRPr lang="zh-CN" altLang="en-US"/>
        </a:p>
      </dgm:t>
    </dgm:pt>
    <dgm:pt modelId="{A96BE2DD-535A-47FD-A010-195BD3C076B9}" cxnId="{9F4076BF-4B7C-459E-A460-5F8A4767806A}" type="parTrans">
      <dgm:prSet/>
      <dgm:spPr/>
      <dgm:t>
        <a:bodyPr/>
        <a:p>
          <a:endParaRPr lang="zh-CN" altLang="en-US"/>
        </a:p>
      </dgm:t>
    </dgm:pt>
    <dgm:pt modelId="{75EA9321-EAFA-4AF6-8313-8107E8EB3526}" cxnId="{9F4076BF-4B7C-459E-A460-5F8A4767806A}" type="sibTrans">
      <dgm:prSet/>
      <dgm:spPr/>
      <dgm:t>
        <a:bodyPr/>
        <a:p>
          <a:endParaRPr lang="zh-CN" altLang="en-US"/>
        </a:p>
      </dgm:t>
    </dgm:pt>
    <dgm:pt modelId="{E17F1310-B4AD-4B57-8D9B-BF776721EA7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整改</a:t>
          </a:r>
          <a:r>
            <a:rPr lang="zh-CN" altLang="en-US"/>
            <a:t>跟踪</a:t>
          </a:r>
          <a:r>
            <a:rPr lang="zh-CN" altLang="en-US"/>
            <a:t/>
          </a:r>
          <a:endParaRPr lang="zh-CN" altLang="en-US"/>
        </a:p>
      </dgm:t>
    </dgm:pt>
    <dgm:pt modelId="{6BAC1755-6217-4715-99C2-D1422148265D}" cxnId="{81996243-6445-4214-8FB5-DC38CDC18B53}" type="parTrans">
      <dgm:prSet/>
      <dgm:spPr/>
      <dgm:t>
        <a:bodyPr/>
        <a:p>
          <a:endParaRPr lang="zh-CN" altLang="en-US"/>
        </a:p>
      </dgm:t>
    </dgm:pt>
    <dgm:pt modelId="{925984A4-8E6F-4D28-B868-DBAB08F4BD28}" cxnId="{81996243-6445-4214-8FB5-DC38CDC18B53}" type="sibTrans">
      <dgm:prSet/>
      <dgm:spPr/>
      <dgm:t>
        <a:bodyPr/>
        <a:p>
          <a:endParaRPr lang="zh-CN" altLang="en-US"/>
        </a:p>
      </dgm:t>
    </dgm:pt>
    <dgm:pt modelId="{468FA009-1E87-4539-85FA-5C28B78DD6E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审批通过</a:t>
          </a:r>
          <a:endParaRPr lang="zh-CN" altLang="en-US"/>
        </a:p>
      </dgm:t>
    </dgm:pt>
    <dgm:pt modelId="{F205FF88-2C9B-4658-BCAA-BEA6EB7393B2}" cxnId="{8ADB80DC-DCE5-4BBA-BB4E-0846C9076F00}" type="parTrans">
      <dgm:prSet/>
      <dgm:spPr/>
      <dgm:t>
        <a:bodyPr/>
        <a:p>
          <a:endParaRPr lang="zh-CN" altLang="en-US"/>
        </a:p>
      </dgm:t>
    </dgm:pt>
    <dgm:pt modelId="{B5C730DE-1181-420B-A78D-195E914DCCF5}" cxnId="{8ADB80DC-DCE5-4BBA-BB4E-0846C9076F00}" type="sibTrans">
      <dgm:prSet/>
      <dgm:spPr/>
      <dgm:t>
        <a:bodyPr/>
        <a:p>
          <a:endParaRPr lang="zh-CN" altLang="en-US"/>
        </a:p>
      </dgm:t>
    </dgm:pt>
    <dgm:pt modelId="{D5B7622F-17AC-467C-B10C-28C38C38C350}" type="pres">
      <dgm:prSet presAssocID="{37D76233-2C52-45E9-94E8-FBDCAFC81A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DECBB5-37EA-4668-8A2F-BD2C2902F22A}" type="pres">
      <dgm:prSet presAssocID="{8E2A460B-45D3-4E20-A31D-4AFE676F0DDA}" presName="centerShape" presStyleLbl="node0" presStyleIdx="0" presStyleCnt="1"/>
      <dgm:spPr/>
    </dgm:pt>
    <dgm:pt modelId="{C2E7DEFD-0505-42BF-AE13-B6483BF86572}" type="pres">
      <dgm:prSet presAssocID="{ECE2948F-862B-4CC3-B6BC-3E6415C7F5DD}" presName="node" presStyleLbl="node1" presStyleIdx="0" presStyleCnt="4">
        <dgm:presLayoutVars>
          <dgm:bulletEnabled val="1"/>
        </dgm:presLayoutVars>
      </dgm:prSet>
      <dgm:spPr/>
    </dgm:pt>
    <dgm:pt modelId="{45046E67-FA41-4C32-9E33-BDDDFBBF1D6A}" type="pres">
      <dgm:prSet presAssocID="{ECE2948F-862B-4CC3-B6BC-3E6415C7F5DD}" presName="dummy" presStyleCnt="0"/>
      <dgm:spPr/>
    </dgm:pt>
    <dgm:pt modelId="{F3596884-C09F-4C70-900E-D61864BED5F1}" type="pres">
      <dgm:prSet presAssocID="{4116C939-0673-4613-8FA7-CB6FE7258301}" presName="sibTrans" presStyleLbl="sibTrans2D1" presStyleIdx="0" presStyleCnt="4"/>
      <dgm:spPr/>
    </dgm:pt>
    <dgm:pt modelId="{44F31994-0027-4DC3-B39E-FEE01FB1A852}" type="pres">
      <dgm:prSet presAssocID="{D34FE5D7-7525-4D59-ABC9-3998105E634C}" presName="node" presStyleLbl="node1" presStyleIdx="1" presStyleCnt="4">
        <dgm:presLayoutVars>
          <dgm:bulletEnabled val="1"/>
        </dgm:presLayoutVars>
      </dgm:prSet>
      <dgm:spPr/>
    </dgm:pt>
    <dgm:pt modelId="{C6A1073C-AEB6-41D2-8257-B02F52AE6460}" type="pres">
      <dgm:prSet presAssocID="{D34FE5D7-7525-4D59-ABC9-3998105E634C}" presName="dummy" presStyleCnt="0"/>
      <dgm:spPr/>
    </dgm:pt>
    <dgm:pt modelId="{15715456-3418-4DF0-AF3A-DA59307B110D}" type="pres">
      <dgm:prSet presAssocID="{75EA9321-EAFA-4AF6-8313-8107E8EB3526}" presName="sibTrans" presStyleLbl="sibTrans2D1" presStyleIdx="1" presStyleCnt="4"/>
      <dgm:spPr/>
    </dgm:pt>
    <dgm:pt modelId="{0DA4B7DF-BD6B-46E8-940A-69050C019BB3}" type="pres">
      <dgm:prSet presAssocID="{E17F1310-B4AD-4B57-8D9B-BF776721EA77}" presName="node" presStyleLbl="node1" presStyleIdx="2" presStyleCnt="4">
        <dgm:presLayoutVars>
          <dgm:bulletEnabled val="1"/>
        </dgm:presLayoutVars>
      </dgm:prSet>
      <dgm:spPr/>
    </dgm:pt>
    <dgm:pt modelId="{9268D1C0-A139-4893-A300-CF509D15352B}" type="pres">
      <dgm:prSet presAssocID="{E17F1310-B4AD-4B57-8D9B-BF776721EA77}" presName="dummy" presStyleCnt="0"/>
      <dgm:spPr/>
    </dgm:pt>
    <dgm:pt modelId="{EBDCA107-8C73-4044-AC95-50DA28B759A8}" type="pres">
      <dgm:prSet presAssocID="{925984A4-8E6F-4D28-B868-DBAB08F4BD28}" presName="sibTrans" presStyleLbl="sibTrans2D1" presStyleIdx="2" presStyleCnt="4"/>
      <dgm:spPr/>
    </dgm:pt>
    <dgm:pt modelId="{F539A410-44AA-4A02-9F1B-997DD2B71E87}" type="pres">
      <dgm:prSet presAssocID="{468FA009-1E87-4539-85FA-5C28B78DD6E9}" presName="node" presStyleLbl="node1" presStyleIdx="3" presStyleCnt="4">
        <dgm:presLayoutVars>
          <dgm:bulletEnabled val="1"/>
        </dgm:presLayoutVars>
      </dgm:prSet>
      <dgm:spPr/>
    </dgm:pt>
    <dgm:pt modelId="{2B016566-AAE3-46FD-A114-7C13E71734EF}" type="pres">
      <dgm:prSet presAssocID="{468FA009-1E87-4539-85FA-5C28B78DD6E9}" presName="dummy" presStyleCnt="0"/>
      <dgm:spPr/>
    </dgm:pt>
    <dgm:pt modelId="{B5FF6E04-452A-4146-97F4-3BC94EB5BB87}" type="pres">
      <dgm:prSet presAssocID="{B5C730DE-1181-420B-A78D-195E914DCCF5}" presName="sibTrans" presStyleLbl="sibTrans2D1" presStyleIdx="3" presStyleCnt="4"/>
      <dgm:spPr/>
    </dgm:pt>
  </dgm:ptLst>
  <dgm:cxnLst>
    <dgm:cxn modelId="{D2736E87-A611-4EF8-96BD-3ED99136E8AB}" srcId="{37D76233-2C52-45E9-94E8-FBDCAFC81AF1}" destId="{8E2A460B-45D3-4E20-A31D-4AFE676F0DDA}" srcOrd="0" destOrd="0" parTransId="{40722E6B-70D7-49DD-BCDB-C5F5A53BB946}" sibTransId="{AC66A5CC-387D-4D7B-8E90-1B8214C2F261}"/>
    <dgm:cxn modelId="{6EDCAA76-A42A-4612-98E9-9AD14DF1C697}" srcId="{8E2A460B-45D3-4E20-A31D-4AFE676F0DDA}" destId="{ECE2948F-862B-4CC3-B6BC-3E6415C7F5DD}" srcOrd="0" destOrd="0" parTransId="{055F34F9-26B5-46B6-B947-B5718EF53A09}" sibTransId="{4116C939-0673-4613-8FA7-CB6FE7258301}"/>
    <dgm:cxn modelId="{9F4076BF-4B7C-459E-A460-5F8A4767806A}" srcId="{8E2A460B-45D3-4E20-A31D-4AFE676F0DDA}" destId="{D34FE5D7-7525-4D59-ABC9-3998105E634C}" srcOrd="1" destOrd="0" parTransId="{A96BE2DD-535A-47FD-A010-195BD3C076B9}" sibTransId="{75EA9321-EAFA-4AF6-8313-8107E8EB3526}"/>
    <dgm:cxn modelId="{81996243-6445-4214-8FB5-DC38CDC18B53}" srcId="{8E2A460B-45D3-4E20-A31D-4AFE676F0DDA}" destId="{E17F1310-B4AD-4B57-8D9B-BF776721EA77}" srcOrd="2" destOrd="0" parTransId="{6BAC1755-6217-4715-99C2-D1422148265D}" sibTransId="{925984A4-8E6F-4D28-B868-DBAB08F4BD28}"/>
    <dgm:cxn modelId="{8ADB80DC-DCE5-4BBA-BB4E-0846C9076F00}" srcId="{8E2A460B-45D3-4E20-A31D-4AFE676F0DDA}" destId="{468FA009-1E87-4539-85FA-5C28B78DD6E9}" srcOrd="3" destOrd="0" parTransId="{F205FF88-2C9B-4658-BCAA-BEA6EB7393B2}" sibTransId="{B5C730DE-1181-420B-A78D-195E914DCCF5}"/>
    <dgm:cxn modelId="{C6308FF4-39E9-48DE-AD4F-8904355DC4C3}" type="presOf" srcId="{37D76233-2C52-45E9-94E8-FBDCAFC81AF1}" destId="{D5B7622F-17AC-467C-B10C-28C38C38C350}" srcOrd="0" destOrd="0" presId="urn:microsoft.com/office/officeart/2005/8/layout/radial6"/>
    <dgm:cxn modelId="{BDD32EDC-00B4-461E-A3F6-E7C761CC28AB}" type="presParOf" srcId="{D5B7622F-17AC-467C-B10C-28C38C38C350}" destId="{BADECBB5-37EA-4668-8A2F-BD2C2902F22A}" srcOrd="0" destOrd="0" presId="urn:microsoft.com/office/officeart/2005/8/layout/radial6"/>
    <dgm:cxn modelId="{1C1B3629-8303-4ECB-BB13-E00F812D7F70}" type="presOf" srcId="{8E2A460B-45D3-4E20-A31D-4AFE676F0DDA}" destId="{BADECBB5-37EA-4668-8A2F-BD2C2902F22A}" srcOrd="0" destOrd="0" presId="urn:microsoft.com/office/officeart/2005/8/layout/radial6"/>
    <dgm:cxn modelId="{0C7F604E-501C-431B-8A58-E853E5BF0202}" type="presParOf" srcId="{D5B7622F-17AC-467C-B10C-28C38C38C350}" destId="{C2E7DEFD-0505-42BF-AE13-B6483BF86572}" srcOrd="1" destOrd="0" presId="urn:microsoft.com/office/officeart/2005/8/layout/radial6"/>
    <dgm:cxn modelId="{68F578AB-EB83-48E8-A2D1-7A64E9807CC1}" type="presOf" srcId="{ECE2948F-862B-4CC3-B6BC-3E6415C7F5DD}" destId="{C2E7DEFD-0505-42BF-AE13-B6483BF86572}" srcOrd="0" destOrd="0" presId="urn:microsoft.com/office/officeart/2005/8/layout/radial6"/>
    <dgm:cxn modelId="{BB25C5E6-FD6C-4F8B-A3D1-B7FD567956F2}" type="presParOf" srcId="{D5B7622F-17AC-467C-B10C-28C38C38C350}" destId="{45046E67-FA41-4C32-9E33-BDDDFBBF1D6A}" srcOrd="2" destOrd="0" presId="urn:microsoft.com/office/officeart/2005/8/layout/radial6"/>
    <dgm:cxn modelId="{39771749-F9A9-404C-996F-044DFB9C6BFB}" type="presParOf" srcId="{D5B7622F-17AC-467C-B10C-28C38C38C350}" destId="{F3596884-C09F-4C70-900E-D61864BED5F1}" srcOrd="3" destOrd="0" presId="urn:microsoft.com/office/officeart/2005/8/layout/radial6"/>
    <dgm:cxn modelId="{DD959185-9989-4A4D-A25D-E10433A24A03}" type="presOf" srcId="{4116C939-0673-4613-8FA7-CB6FE7258301}" destId="{F3596884-C09F-4C70-900E-D61864BED5F1}" srcOrd="0" destOrd="0" presId="urn:microsoft.com/office/officeart/2005/8/layout/radial6"/>
    <dgm:cxn modelId="{112FBFA8-5E25-4A98-93D6-777287EECEF7}" type="presParOf" srcId="{D5B7622F-17AC-467C-B10C-28C38C38C350}" destId="{44F31994-0027-4DC3-B39E-FEE01FB1A852}" srcOrd="4" destOrd="0" presId="urn:microsoft.com/office/officeart/2005/8/layout/radial6"/>
    <dgm:cxn modelId="{A4C384A0-94C3-4C18-83B8-4F6CAF657564}" type="presOf" srcId="{D34FE5D7-7525-4D59-ABC9-3998105E634C}" destId="{44F31994-0027-4DC3-B39E-FEE01FB1A852}" srcOrd="0" destOrd="0" presId="urn:microsoft.com/office/officeart/2005/8/layout/radial6"/>
    <dgm:cxn modelId="{551288CE-35BF-43C5-878B-CC0FB1738601}" type="presParOf" srcId="{D5B7622F-17AC-467C-B10C-28C38C38C350}" destId="{C6A1073C-AEB6-41D2-8257-B02F52AE6460}" srcOrd="5" destOrd="0" presId="urn:microsoft.com/office/officeart/2005/8/layout/radial6"/>
    <dgm:cxn modelId="{6E9097D1-56D6-47B1-8E65-3A85EDB6EECF}" type="presParOf" srcId="{D5B7622F-17AC-467C-B10C-28C38C38C350}" destId="{15715456-3418-4DF0-AF3A-DA59307B110D}" srcOrd="6" destOrd="0" presId="urn:microsoft.com/office/officeart/2005/8/layout/radial6"/>
    <dgm:cxn modelId="{64C95FBE-EEB8-4397-AF63-6D0D2586B9C1}" type="presOf" srcId="{75EA9321-EAFA-4AF6-8313-8107E8EB3526}" destId="{15715456-3418-4DF0-AF3A-DA59307B110D}" srcOrd="0" destOrd="0" presId="urn:microsoft.com/office/officeart/2005/8/layout/radial6"/>
    <dgm:cxn modelId="{A59D992A-05C1-4F85-9A5C-018D1AB46423}" type="presParOf" srcId="{D5B7622F-17AC-467C-B10C-28C38C38C350}" destId="{0DA4B7DF-BD6B-46E8-940A-69050C019BB3}" srcOrd="7" destOrd="0" presId="urn:microsoft.com/office/officeart/2005/8/layout/radial6"/>
    <dgm:cxn modelId="{7527C1CB-8FBE-4549-B6E2-3EF9F56988C2}" type="presOf" srcId="{E17F1310-B4AD-4B57-8D9B-BF776721EA77}" destId="{0DA4B7DF-BD6B-46E8-940A-69050C019BB3}" srcOrd="0" destOrd="0" presId="urn:microsoft.com/office/officeart/2005/8/layout/radial6"/>
    <dgm:cxn modelId="{12C5BEF8-5C89-4284-A820-40DA3105B09B}" type="presParOf" srcId="{D5B7622F-17AC-467C-B10C-28C38C38C350}" destId="{9268D1C0-A139-4893-A300-CF509D15352B}" srcOrd="8" destOrd="0" presId="urn:microsoft.com/office/officeart/2005/8/layout/radial6"/>
    <dgm:cxn modelId="{246BDEF9-E81A-45FD-9D3C-2B318A5CC393}" type="presParOf" srcId="{D5B7622F-17AC-467C-B10C-28C38C38C350}" destId="{EBDCA107-8C73-4044-AC95-50DA28B759A8}" srcOrd="9" destOrd="0" presId="urn:microsoft.com/office/officeart/2005/8/layout/radial6"/>
    <dgm:cxn modelId="{8B66B029-09F9-4900-9139-99CB4635DF53}" type="presOf" srcId="{925984A4-8E6F-4D28-B868-DBAB08F4BD28}" destId="{EBDCA107-8C73-4044-AC95-50DA28B759A8}" srcOrd="0" destOrd="0" presId="urn:microsoft.com/office/officeart/2005/8/layout/radial6"/>
    <dgm:cxn modelId="{88BCB7A2-6EC9-44FA-A838-FEDEA5B9E511}" type="presParOf" srcId="{D5B7622F-17AC-467C-B10C-28C38C38C350}" destId="{F539A410-44AA-4A02-9F1B-997DD2B71E87}" srcOrd="10" destOrd="0" presId="urn:microsoft.com/office/officeart/2005/8/layout/radial6"/>
    <dgm:cxn modelId="{75068A2A-4536-4121-BF3F-F3D8F2452A3F}" type="presOf" srcId="{468FA009-1E87-4539-85FA-5C28B78DD6E9}" destId="{F539A410-44AA-4A02-9F1B-997DD2B71E87}" srcOrd="0" destOrd="0" presId="urn:microsoft.com/office/officeart/2005/8/layout/radial6"/>
    <dgm:cxn modelId="{735DC782-02BE-4461-94EE-150B1829056D}" type="presParOf" srcId="{D5B7622F-17AC-467C-B10C-28C38C38C350}" destId="{2B016566-AAE3-46FD-A114-7C13E71734EF}" srcOrd="11" destOrd="0" presId="urn:microsoft.com/office/officeart/2005/8/layout/radial6"/>
    <dgm:cxn modelId="{078E5C31-8C54-4B88-92F6-D0C028D587C7}" type="presParOf" srcId="{D5B7622F-17AC-467C-B10C-28C38C38C350}" destId="{B5FF6E04-452A-4146-97F4-3BC94EB5BB87}" srcOrd="12" destOrd="0" presId="urn:microsoft.com/office/officeart/2005/8/layout/radial6"/>
    <dgm:cxn modelId="{58217A4A-E9B9-4684-91EE-88FCFF925E4F}" type="presOf" srcId="{B5C730DE-1181-420B-A78D-195E914DCCF5}" destId="{B5FF6E04-452A-4146-97F4-3BC94EB5BB87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220710" cy="4643755"/>
        <a:chOff x="0" y="0"/>
        <a:chExt cx="8220710" cy="4643755"/>
      </a:xfrm>
    </dsp:grpSpPr>
    <dsp:sp modelId="{F3596884-C09F-4C70-900E-D61864BED5F1}">
      <dsp:nvSpPr>
        <dsp:cNvPr id="5" name="空心弧 4"/>
        <dsp:cNvSpPr/>
      </dsp:nvSpPr>
      <dsp:spPr bwMode="white">
        <a:xfrm>
          <a:off x="2226505" y="438028"/>
          <a:ext cx="3767699" cy="3767699"/>
        </a:xfrm>
        <a:prstGeom prst="blockArc">
          <a:avLst>
            <a:gd name="adj1" fmla="val 16199999"/>
            <a:gd name="adj2" fmla="val 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26505" y="438028"/>
        <a:ext cx="3767699" cy="3767699"/>
      </dsp:txXfrm>
    </dsp:sp>
    <dsp:sp modelId="{15715456-3418-4DF0-AF3A-DA59307B110D}">
      <dsp:nvSpPr>
        <dsp:cNvPr id="7" name="空心弧 6"/>
        <dsp:cNvSpPr/>
      </dsp:nvSpPr>
      <dsp:spPr bwMode="white">
        <a:xfrm>
          <a:off x="2226505" y="438028"/>
          <a:ext cx="3767699" cy="3767699"/>
        </a:xfrm>
        <a:prstGeom prst="blockArc">
          <a:avLst>
            <a:gd name="adj1" fmla="val 0"/>
            <a:gd name="adj2" fmla="val 540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26505" y="438028"/>
        <a:ext cx="3767699" cy="3767699"/>
      </dsp:txXfrm>
    </dsp:sp>
    <dsp:sp modelId="{EBDCA107-8C73-4044-AC95-50DA28B759A8}">
      <dsp:nvSpPr>
        <dsp:cNvPr id="9" name="空心弧 8"/>
        <dsp:cNvSpPr/>
      </dsp:nvSpPr>
      <dsp:spPr bwMode="white">
        <a:xfrm>
          <a:off x="2226505" y="438028"/>
          <a:ext cx="3767699" cy="3767699"/>
        </a:xfrm>
        <a:prstGeom prst="blockArc">
          <a:avLst>
            <a:gd name="adj1" fmla="val 5400000"/>
            <a:gd name="adj2" fmla="val 10800000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26505" y="438028"/>
        <a:ext cx="3767699" cy="3767699"/>
      </dsp:txXfrm>
    </dsp:sp>
    <dsp:sp modelId="{B5FF6E04-452A-4146-97F4-3BC94EB5BB87}">
      <dsp:nvSpPr>
        <dsp:cNvPr id="11" name="空心弧 10"/>
        <dsp:cNvSpPr/>
      </dsp:nvSpPr>
      <dsp:spPr bwMode="white">
        <a:xfrm>
          <a:off x="2226505" y="438028"/>
          <a:ext cx="3767699" cy="3767699"/>
        </a:xfrm>
        <a:prstGeom prst="blockArc">
          <a:avLst>
            <a:gd name="adj1" fmla="val 10800000"/>
            <a:gd name="adj2" fmla="val 16199999"/>
            <a:gd name="adj3" fmla="val 3962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226505" y="438028"/>
        <a:ext cx="3767699" cy="3767699"/>
      </dsp:txXfrm>
    </dsp:sp>
    <dsp:sp modelId="{BADECBB5-37EA-4668-8A2F-BD2C2902F22A}">
      <dsp:nvSpPr>
        <dsp:cNvPr id="3" name="椭圆 2"/>
        <dsp:cNvSpPr/>
      </dsp:nvSpPr>
      <dsp:spPr bwMode="white">
        <a:xfrm>
          <a:off x="3286994" y="1498517"/>
          <a:ext cx="1646722" cy="164672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4450" tIns="44450" rIns="44450" bIns="44450" anchor="ctr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负面清单</a:t>
          </a:r>
          <a:endParaRPr lang="zh-CN" altLang="en-US"/>
        </a:p>
      </dsp:txBody>
      <dsp:txXfrm>
        <a:off x="3286994" y="1498517"/>
        <a:ext cx="1646722" cy="1646722"/>
      </dsp:txXfrm>
    </dsp:sp>
    <dsp:sp modelId="{C2E7DEFD-0505-42BF-AE13-B6483BF86572}">
      <dsp:nvSpPr>
        <dsp:cNvPr id="4" name="椭圆 3"/>
        <dsp:cNvSpPr/>
      </dsp:nvSpPr>
      <dsp:spPr bwMode="white">
        <a:xfrm>
          <a:off x="3534002" y="0"/>
          <a:ext cx="1152705" cy="11527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提交问题</a:t>
          </a:r>
          <a:endParaRPr lang="zh-CN" altLang="en-US"/>
        </a:p>
      </dsp:txBody>
      <dsp:txXfrm>
        <a:off x="3534002" y="0"/>
        <a:ext cx="1152705" cy="1152705"/>
      </dsp:txXfrm>
    </dsp:sp>
    <dsp:sp modelId="{44F31994-0027-4DC3-B39E-FEE01FB1A852}">
      <dsp:nvSpPr>
        <dsp:cNvPr id="6" name="椭圆 5"/>
        <dsp:cNvSpPr/>
      </dsp:nvSpPr>
      <dsp:spPr bwMode="white">
        <a:xfrm>
          <a:off x="5279527" y="1745525"/>
          <a:ext cx="1152705" cy="11527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通知整改</a:t>
          </a:r>
          <a:endParaRPr lang="zh-CN" altLang="en-US"/>
        </a:p>
      </dsp:txBody>
      <dsp:txXfrm>
        <a:off x="5279527" y="1745525"/>
        <a:ext cx="1152705" cy="1152705"/>
      </dsp:txXfrm>
    </dsp:sp>
    <dsp:sp modelId="{0DA4B7DF-BD6B-46E8-940A-69050C019BB3}">
      <dsp:nvSpPr>
        <dsp:cNvPr id="8" name="椭圆 7"/>
        <dsp:cNvSpPr/>
      </dsp:nvSpPr>
      <dsp:spPr bwMode="white">
        <a:xfrm>
          <a:off x="3534002" y="3491050"/>
          <a:ext cx="1152705" cy="11527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整改</a:t>
          </a:r>
          <a:r>
            <a:rPr lang="zh-CN" altLang="en-US"/>
            <a:t>跟踪</a:t>
          </a:r>
          <a:endParaRPr lang="zh-CN" altLang="en-US"/>
        </a:p>
      </dsp:txBody>
      <dsp:txXfrm>
        <a:off x="3534002" y="3491050"/>
        <a:ext cx="1152705" cy="1152705"/>
      </dsp:txXfrm>
    </dsp:sp>
    <dsp:sp modelId="{F539A410-44AA-4A02-9F1B-997DD2B71E87}">
      <dsp:nvSpPr>
        <dsp:cNvPr id="10" name="椭圆 9"/>
        <dsp:cNvSpPr/>
      </dsp:nvSpPr>
      <dsp:spPr bwMode="white">
        <a:xfrm>
          <a:off x="1788478" y="1745525"/>
          <a:ext cx="1152705" cy="11527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0480" tIns="30480" rIns="30480" bIns="30480" anchor="ctr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审批通过</a:t>
          </a:r>
          <a:endParaRPr lang="zh-CN" altLang="en-US"/>
        </a:p>
      </dsp:txBody>
      <dsp:txXfrm>
        <a:off x="1788478" y="1745525"/>
        <a:ext cx="1152705" cy="1152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771AE-98F3-4B29-8C1C-8CC589BE09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2071B-033D-40C0-A01D-26496C8F21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591359"/>
            <a:ext cx="2483921" cy="7884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723899" y="2759517"/>
            <a:ext cx="5834555" cy="5139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请单击输入主标题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2394017"/>
            <a:ext cx="3640282" cy="309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温氏食品集团股份有限公司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3326503"/>
            <a:ext cx="2743200" cy="2540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03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447451" y="6211035"/>
            <a:ext cx="116519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www.wens.com.cn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17266" y="5889761"/>
            <a:ext cx="2298700" cy="266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团队</a:t>
            </a:r>
            <a:r>
              <a:rPr lang="en-US" altLang="zh-CN" dirty="0"/>
              <a:t>/</a:t>
            </a:r>
            <a:r>
              <a:rPr lang="zh-CN" altLang="en-US" dirty="0"/>
              <a:t>部门</a:t>
            </a:r>
            <a:endParaRPr lang="en-US" altLang="zh-CN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817266" y="6161608"/>
            <a:ext cx="2298700" cy="266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成员</a:t>
            </a:r>
            <a:r>
              <a:rPr lang="en-US" altLang="zh-CN" dirty="0"/>
              <a:t>/</a:t>
            </a:r>
            <a:r>
              <a:rPr lang="zh-CN" altLang="en-US" dirty="0"/>
              <a:t>姓名</a:t>
            </a:r>
            <a:r>
              <a:rPr lang="en-US" altLang="zh-CN" dirty="0"/>
              <a:t>1</a:t>
            </a:r>
            <a:r>
              <a:rPr lang="zh-CN" altLang="en-US" dirty="0"/>
              <a:t>、姓名</a:t>
            </a:r>
            <a:r>
              <a:rPr lang="en-US" altLang="zh-CN" dirty="0"/>
              <a:t>2…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10365971" y="6264649"/>
            <a:ext cx="116519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www.wens.com.cn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977398" y="2785241"/>
            <a:ext cx="4665663" cy="5492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请各位领导批评指正！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8" y="6134799"/>
            <a:ext cx="2263337" cy="3136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66" y="591359"/>
            <a:ext cx="2483921" cy="788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52" y="1435701"/>
            <a:ext cx="19530" cy="32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D57EE-66BA-4DA6-A545-C7D96AC57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95EF6E-062C-48C9-9F47-2ABE0A218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423333" y="739424"/>
            <a:ext cx="11475132" cy="1"/>
          </a:xfrm>
          <a:prstGeom prst="line">
            <a:avLst/>
          </a:prstGeom>
          <a:ln w="9525">
            <a:gradFill>
              <a:gsLst>
                <a:gs pos="0">
                  <a:srgbClr val="C00000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0" y="99430"/>
            <a:ext cx="338666" cy="647039"/>
            <a:chOff x="0" y="-78772"/>
            <a:chExt cx="602082" cy="1150304"/>
          </a:xfrm>
          <a:solidFill>
            <a:srgbClr val="C00000"/>
          </a:solidFill>
        </p:grpSpPr>
        <p:sp>
          <p:nvSpPr>
            <p:cNvPr id="5" name="任意多边形 4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>
                <a:gd name="connsiteX0" fmla="*/ 0 w 251412"/>
                <a:gd name="connsiteY0" fmla="*/ 0 h 480334"/>
                <a:gd name="connsiteX1" fmla="*/ 251412 w 251412"/>
                <a:gd name="connsiteY1" fmla="*/ 240167 h 480334"/>
                <a:gd name="connsiteX2" fmla="*/ 0 w 251412"/>
                <a:gd name="connsiteY2" fmla="*/ 480334 h 480334"/>
                <a:gd name="connsiteX3" fmla="*/ 0 w 251412"/>
                <a:gd name="connsiteY3" fmla="*/ 0 h 4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12" h="480334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-78772"/>
              <a:ext cx="602082" cy="1150304"/>
            </a:xfrm>
            <a:custGeom>
              <a:avLst/>
              <a:gdLst>
                <a:gd name="connsiteX0" fmla="*/ 0 w 441911"/>
                <a:gd name="connsiteY0" fmla="*/ 0 h 844290"/>
                <a:gd name="connsiteX1" fmla="*/ 441911 w 441911"/>
                <a:gd name="connsiteY1" fmla="*/ 422145 h 844290"/>
                <a:gd name="connsiteX2" fmla="*/ 0 w 441911"/>
                <a:gd name="connsiteY2" fmla="*/ 844290 h 844290"/>
                <a:gd name="connsiteX3" fmla="*/ 0 w 441911"/>
                <a:gd name="connsiteY3" fmla="*/ 662312 h 844290"/>
                <a:gd name="connsiteX4" fmla="*/ 251412 w 441911"/>
                <a:gd name="connsiteY4" fmla="*/ 422145 h 844290"/>
                <a:gd name="connsiteX5" fmla="*/ 0 w 441911"/>
                <a:gd name="connsiteY5" fmla="*/ 181978 h 844290"/>
                <a:gd name="connsiteX6" fmla="*/ 0 w 441911"/>
                <a:gd name="connsiteY6" fmla="*/ 0 h 84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11" h="84429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68" y="195089"/>
            <a:ext cx="1440447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3427"/>
            <a:ext cx="10515600" cy="546100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3676"/>
            <a:ext cx="10515600" cy="5013287"/>
          </a:xfrm>
        </p:spPr>
        <p:txBody>
          <a:bodyPr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8DFA45B-8E1A-4081-8F2D-E84170FAB1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8D0A8B3-E07F-4DC5-A62B-4354AB42009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5120"/>
            <a:ext cx="12192000" cy="4042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8" y="959527"/>
            <a:ext cx="10512000" cy="27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32" y="358032"/>
            <a:ext cx="1080335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1" y="6356358"/>
            <a:ext cx="2844800" cy="365125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5" y="635635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1" y="6356358"/>
            <a:ext cx="2844800" cy="365125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723899" y="2759517"/>
            <a:ext cx="5834555" cy="5139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请单击输入主标题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2394017"/>
            <a:ext cx="3640282" cy="309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温氏食品集团股份有限公司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3326503"/>
            <a:ext cx="2743200" cy="25402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03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10447451" y="6211035"/>
            <a:ext cx="116519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www.wens.com.cn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817266" y="5889761"/>
            <a:ext cx="2298700" cy="266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团队</a:t>
            </a:r>
            <a:r>
              <a:rPr lang="en-US" altLang="zh-CN" dirty="0"/>
              <a:t>/</a:t>
            </a:r>
            <a:r>
              <a:rPr lang="zh-CN" altLang="en-US" dirty="0"/>
              <a:t>部门</a:t>
            </a:r>
            <a:endParaRPr lang="en-US" altLang="zh-CN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817266" y="6161608"/>
            <a:ext cx="2298700" cy="26659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成员</a:t>
            </a:r>
            <a:r>
              <a:rPr lang="en-US" altLang="zh-CN" dirty="0"/>
              <a:t>/</a:t>
            </a:r>
            <a:r>
              <a:rPr lang="zh-CN" altLang="en-US" dirty="0"/>
              <a:t>姓名</a:t>
            </a:r>
            <a:r>
              <a:rPr lang="en-US" altLang="zh-CN" dirty="0"/>
              <a:t>1</a:t>
            </a:r>
            <a:r>
              <a:rPr lang="zh-CN" altLang="en-US" dirty="0"/>
              <a:t>、姓名</a:t>
            </a:r>
            <a:r>
              <a:rPr lang="en-US" altLang="zh-CN" dirty="0"/>
              <a:t>2…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591359"/>
            <a:ext cx="2483921" cy="788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9825" y="2721789"/>
            <a:ext cx="1221970" cy="6678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5129299" y="1429154"/>
            <a:ext cx="983326" cy="4162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第一项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 hasCustomPrompt="1"/>
          </p:nvPr>
        </p:nvSpPr>
        <p:spPr>
          <a:xfrm>
            <a:off x="6468225" y="1429154"/>
            <a:ext cx="3663142" cy="4159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5" hasCustomPrompt="1"/>
          </p:nvPr>
        </p:nvSpPr>
        <p:spPr>
          <a:xfrm>
            <a:off x="6468225" y="2128903"/>
            <a:ext cx="3663950" cy="4159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5129299" y="2129018"/>
            <a:ext cx="983326" cy="4162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第二项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 hasCustomPrompt="1"/>
          </p:nvPr>
        </p:nvSpPr>
        <p:spPr>
          <a:xfrm>
            <a:off x="5129299" y="2828882"/>
            <a:ext cx="983326" cy="415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第三项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8" hasCustomPrompt="1"/>
          </p:nvPr>
        </p:nvSpPr>
        <p:spPr>
          <a:xfrm>
            <a:off x="6468225" y="2828652"/>
            <a:ext cx="3663950" cy="41592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5129299" y="3528400"/>
            <a:ext cx="983326" cy="4556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第四项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20" hasCustomPrompt="1"/>
          </p:nvPr>
        </p:nvSpPr>
        <p:spPr>
          <a:xfrm>
            <a:off x="6468225" y="3528401"/>
            <a:ext cx="3663950" cy="45561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1" hasCustomPrompt="1"/>
          </p:nvPr>
        </p:nvSpPr>
        <p:spPr>
          <a:xfrm>
            <a:off x="6468225" y="4267836"/>
            <a:ext cx="3663950" cy="40809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单击此处添加副标题</a:t>
            </a:r>
            <a:endParaRPr lang="zh-CN" altLang="en-US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22" hasCustomPrompt="1"/>
          </p:nvPr>
        </p:nvSpPr>
        <p:spPr>
          <a:xfrm>
            <a:off x="5129299" y="4267604"/>
            <a:ext cx="983326" cy="40809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第五项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52" y="1435701"/>
            <a:ext cx="19530" cy="32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3899" y="2977366"/>
            <a:ext cx="5260975" cy="514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请单击输入主标题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95905"/>
            <a:ext cx="1045633" cy="3070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3899" y="2977366"/>
            <a:ext cx="5260975" cy="514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请单击输入主标题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95905"/>
            <a:ext cx="1045633" cy="3070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3899" y="2977366"/>
            <a:ext cx="5260975" cy="5143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请单击输入主标题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2595905"/>
            <a:ext cx="1045633" cy="3070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53" y="287164"/>
            <a:ext cx="1440447" cy="4572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952530" y="1409800"/>
            <a:ext cx="4365703" cy="4569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E6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2219324"/>
            <a:ext cx="4365734" cy="250185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60012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836104"/>
            <a:ext cx="10620000" cy="247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3650"/>
            <a:ext cx="12192000" cy="178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952530" y="1409800"/>
            <a:ext cx="4365703" cy="4569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1EA5D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2219324"/>
            <a:ext cx="4365734" cy="250185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A5DD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834310"/>
            <a:ext cx="10620000" cy="2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3650"/>
            <a:ext cx="12192000" cy="178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53" y="287164"/>
            <a:ext cx="1440447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952530" y="1409800"/>
            <a:ext cx="4365703" cy="4569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92BD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2219324"/>
            <a:ext cx="4365734" cy="250185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BD22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836084"/>
            <a:ext cx="10620000" cy="26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3650"/>
            <a:ext cx="12192000" cy="178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53" y="287164"/>
            <a:ext cx="1440447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9.png"/><Relationship Id="rId7" Type="http://schemas.openxmlformats.org/officeDocument/2006/relationships/tags" Target="../tags/tag41.xml"/><Relationship Id="rId6" Type="http://schemas.openxmlformats.org/officeDocument/2006/relationships/image" Target="../media/image28.png"/><Relationship Id="rId5" Type="http://schemas.openxmlformats.org/officeDocument/2006/relationships/tags" Target="../tags/tag40.xml"/><Relationship Id="rId4" Type="http://schemas.openxmlformats.org/officeDocument/2006/relationships/image" Target="../media/image27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openxmlformats.org/officeDocument/2006/relationships/image" Target="../media/image30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../media/image33.png"/><Relationship Id="rId6" Type="http://schemas.openxmlformats.org/officeDocument/2006/relationships/tags" Target="../tags/tag49.xml"/><Relationship Id="rId5" Type="http://schemas.openxmlformats.org/officeDocument/2006/relationships/image" Target="../media/image32.png"/><Relationship Id="rId4" Type="http://schemas.openxmlformats.org/officeDocument/2006/relationships/tags" Target="../tags/tag48.xml"/><Relationship Id="rId3" Type="http://schemas.openxmlformats.org/officeDocument/2006/relationships/image" Target="../media/image31.png"/><Relationship Id="rId2" Type="http://schemas.openxmlformats.org/officeDocument/2006/relationships/tags" Target="../tags/tag4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3.xml"/><Relationship Id="rId11" Type="http://schemas.openxmlformats.org/officeDocument/2006/relationships/image" Target="../media/image34.png"/><Relationship Id="rId10" Type="http://schemas.openxmlformats.org/officeDocument/2006/relationships/tags" Target="../tags/tag52.xml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image" Target="../media/image35.png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8.png"/><Relationship Id="rId13" Type="http://schemas.openxmlformats.org/officeDocument/2006/relationships/tags" Target="../tags/tag63.xml"/><Relationship Id="rId12" Type="http://schemas.openxmlformats.org/officeDocument/2006/relationships/image" Target="../media/image37.png"/><Relationship Id="rId11" Type="http://schemas.openxmlformats.org/officeDocument/2006/relationships/tags" Target="../tags/tag62.xml"/><Relationship Id="rId10" Type="http://schemas.openxmlformats.org/officeDocument/2006/relationships/image" Target="../media/image36.png"/><Relationship Id="rId1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tags" Target="../tags/tag67.xml"/><Relationship Id="rId4" Type="http://schemas.openxmlformats.org/officeDocument/2006/relationships/image" Target="../media/image39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92.xml"/><Relationship Id="rId24" Type="http://schemas.openxmlformats.org/officeDocument/2006/relationships/tags" Target="../tags/tag91.xml"/><Relationship Id="rId23" Type="http://schemas.openxmlformats.org/officeDocument/2006/relationships/tags" Target="../tags/tag90.xml"/><Relationship Id="rId22" Type="http://schemas.openxmlformats.org/officeDocument/2006/relationships/tags" Target="../tags/tag89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tags" Target="../tags/tag69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95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100.xml"/><Relationship Id="rId7" Type="http://schemas.openxmlformats.org/officeDocument/2006/relationships/image" Target="../media/image43.png"/><Relationship Id="rId6" Type="http://schemas.openxmlformats.org/officeDocument/2006/relationships/tags" Target="../tags/tag99.xml"/><Relationship Id="rId5" Type="http://schemas.openxmlformats.org/officeDocument/2006/relationships/image" Target="../media/image42.jpeg"/><Relationship Id="rId4" Type="http://schemas.openxmlformats.org/officeDocument/2006/relationships/tags" Target="../tags/tag98.xml"/><Relationship Id="rId3" Type="http://schemas.openxmlformats.org/officeDocument/2006/relationships/image" Target="../media/image41.jpeg"/><Relationship Id="rId2" Type="http://schemas.openxmlformats.org/officeDocument/2006/relationships/tags" Target="../tags/tag9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image" Target="../media/image45.png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.png"/><Relationship Id="rId7" Type="http://schemas.openxmlformats.org/officeDocument/2006/relationships/tags" Target="../tags/tag111.xml"/><Relationship Id="rId6" Type="http://schemas.openxmlformats.org/officeDocument/2006/relationships/image" Target="../media/image47.png"/><Relationship Id="rId5" Type="http://schemas.openxmlformats.org/officeDocument/2006/relationships/tags" Target="../tags/tag110.xml"/><Relationship Id="rId4" Type="http://schemas.openxmlformats.org/officeDocument/2006/relationships/image" Target="../media/image46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142.xml"/><Relationship Id="rId25" Type="http://schemas.openxmlformats.org/officeDocument/2006/relationships/tags" Target="../tags/tag141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tags" Target="../tags/tag118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6.xml"/><Relationship Id="rId7" Type="http://schemas.openxmlformats.org/officeDocument/2006/relationships/image" Target="../media/image20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7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11555" y="1564640"/>
            <a:ext cx="10336530" cy="2334260"/>
          </a:xfrm>
          <a:prstGeom prst="flowChartTerminator">
            <a:avLst/>
          </a:prstGeom>
          <a:solidFill>
            <a:schemeClr val="accent6"/>
          </a:solidFill>
        </p:spPr>
        <p:txBody>
          <a:bodyPr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sz="6000" dirty="0">
                <a:solidFill>
                  <a:srgbClr val="071DE9"/>
                </a:solidFill>
                <a:latin typeface="+mn-lt"/>
                <a:ea typeface="+mn-lt"/>
                <a:cs typeface="+mn-lt"/>
                <a:sym typeface="+mn-ea"/>
              </a:rPr>
              <a:t>视频巡查监控和</a:t>
            </a:r>
            <a:r>
              <a:rPr lang="zh-CN" sz="6000" dirty="0">
                <a:solidFill>
                  <a:srgbClr val="071DE9"/>
                </a:solidFill>
                <a:latin typeface="+mn-lt"/>
                <a:ea typeface="+mn-lt"/>
                <a:cs typeface="+mn-lt"/>
                <a:sym typeface="+mn-ea"/>
              </a:rPr>
              <a:t>高</a:t>
            </a:r>
            <a:r>
              <a:rPr sz="6000" dirty="0">
                <a:solidFill>
                  <a:srgbClr val="071DE9"/>
                </a:solidFill>
                <a:latin typeface="+mn-lt"/>
                <a:ea typeface="+mn-lt"/>
                <a:cs typeface="+mn-lt"/>
                <a:sym typeface="+mn-ea"/>
              </a:rPr>
              <a:t>效利用</a:t>
            </a:r>
            <a:endParaRPr sz="6000" dirty="0">
              <a:solidFill>
                <a:srgbClr val="071DE9"/>
              </a:solidFill>
              <a:latin typeface="+mn-lt"/>
              <a:ea typeface="+mn-lt"/>
              <a:cs typeface="+mn-lt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391785" y="4841240"/>
            <a:ext cx="6678295" cy="845185"/>
          </a:xfrm>
          <a:prstGeom prst="flowChartPreparation">
            <a:avLst/>
          </a:prstGeom>
          <a:solidFill>
            <a:schemeClr val="accent6"/>
          </a:solidFill>
        </p:spPr>
        <p:txBody>
          <a:bodyPr/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8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华农温氏生产技术体系</a:t>
            </a:r>
            <a:endParaRPr lang="zh-CN" altLang="en-US" sz="2800" b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34720"/>
            <a:ext cx="270129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2.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谁来看？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+mn-lt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801370" y="5851525"/>
            <a:ext cx="10875645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分公司为主体，赋能于视频专员，以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视频专员为主导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开展日常视频巡查工作；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干部带头、全员参与，通过“视频日”、集体看视频、分组交叉视频检查等多种形式，落实日常视频查看工作，提升全员生物安全意识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03" t="277" r="622"/>
          <a:stretch>
            <a:fillRect/>
          </a:stretch>
        </p:blipFill>
        <p:spPr>
          <a:xfrm>
            <a:off x="801370" y="1518285"/>
            <a:ext cx="7486650" cy="4236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51875" y="1542415"/>
            <a:ext cx="2759075" cy="2217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651240" y="3832860"/>
            <a:ext cx="2759710" cy="1945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42975"/>
            <a:ext cx="9153525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怎么看？—硬件配置与跟踪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801370" y="5633085"/>
            <a:ext cx="10657205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>
              <a:lnSpc>
                <a:spcPct val="150000"/>
              </a:lnSpc>
              <a:spcBef>
                <a:spcPts val="62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五级单位视频监控位点数量要按标准配置，确保在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线率不低于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90%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；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>
              <a:lnSpc>
                <a:spcPct val="150000"/>
              </a:lnSpc>
              <a:spcBef>
                <a:spcPts val="62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视频监控室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配置到位（舒适的环境），便于视频专员和集体查看视频。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348"/>
          <a:stretch>
            <a:fillRect/>
          </a:stretch>
        </p:blipFill>
        <p:spPr>
          <a:xfrm>
            <a:off x="7463155" y="1732280"/>
            <a:ext cx="3996055" cy="3695065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801370" y="1732280"/>
          <a:ext cx="6370955" cy="3715385"/>
        </p:xfrm>
        <a:graphic>
          <a:graphicData uri="http://schemas.openxmlformats.org/drawingml/2006/table">
            <a:tbl>
              <a:tblPr/>
              <a:tblGrid>
                <a:gridCol w="1239520"/>
                <a:gridCol w="1708150"/>
                <a:gridCol w="3423285"/>
              </a:tblGrid>
              <a:tr h="275590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数量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监控内容</a:t>
                      </a:r>
                      <a:endParaRPr lang="zh-CN" sz="1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22300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冲凉更衣间</a:t>
                      </a:r>
                      <a:endParaRPr lang="zh-CN" sz="14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进口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个，</a:t>
                      </a:r>
                      <a:endParaRPr lang="zh-CN" sz="1400" b="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出口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1400" b="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进口监控人员洗手、换鞋、抹洗发水，出口监控冲凉时间及三色管理</a:t>
                      </a:r>
                      <a:endParaRPr lang="zh-CN" sz="14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烘干间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烘干箱</a:t>
                      </a:r>
                      <a:endParaRPr lang="zh-CN" sz="14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烘干间内部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个，烘干箱进出口各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监控物资消毒是否符合规范流程（温度、时间监控可与其他摄像头共用）</a:t>
                      </a:r>
                      <a:endParaRPr lang="zh-CN" sz="1400" b="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浸泡间内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内部</a:t>
                      </a: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14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监控消毒药配制、浸泡时间，以及是否完全浸没消毒。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出猪台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内、外各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监控人员、猪只进出流程是否单向流动、</a:t>
                      </a: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净污分区。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污物出口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内、外各</a:t>
                      </a: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监控人员、污物是否单向流动，净污分区。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8955"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其它出入口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按实际情况配置</a:t>
                      </a:r>
                      <a:endParaRPr lang="zh-CN" sz="14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ts val="2000"/>
                        </a:lnSpc>
                      </a:pPr>
                      <a:r>
                        <a:rPr lang="zh-CN" sz="1400" b="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监控饭菜、小物件等进出操作是否规范</a:t>
                      </a:r>
                      <a:endParaRPr lang="zh-CN" sz="1400" b="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34720"/>
            <a:ext cx="707390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怎么看？—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强抓计划管理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9810" y="1745615"/>
            <a:ext cx="2701925" cy="3625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37655" y="1724660"/>
            <a:ext cx="4872355" cy="2002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8143"/>
          <a:stretch>
            <a:fillRect/>
          </a:stretch>
        </p:blipFill>
        <p:spPr>
          <a:xfrm>
            <a:off x="6637655" y="3810000"/>
            <a:ext cx="4872355" cy="15970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112000" y="2594610"/>
            <a:ext cx="3011170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n>
                  <a:solidFill>
                    <a:srgbClr val="E60012"/>
                  </a:solidFill>
                </a:ln>
              </a:rPr>
              <a:t>猪场系统</a:t>
            </a:r>
            <a:r>
              <a:rPr lang="zh-CN" altLang="en-US" sz="2000">
                <a:ln>
                  <a:solidFill>
                    <a:srgbClr val="E60012"/>
                  </a:solidFill>
                </a:ln>
              </a:rPr>
              <a:t>流动流记录</a:t>
            </a:r>
            <a:r>
              <a:rPr lang="zh-CN" altLang="en-US">
                <a:ln>
                  <a:solidFill>
                    <a:srgbClr val="E60012"/>
                  </a:solidFill>
                </a:ln>
              </a:rPr>
              <a:t>表</a:t>
            </a:r>
            <a:endParaRPr lang="zh-CN" altLang="en-US">
              <a:ln>
                <a:solidFill>
                  <a:srgbClr val="E60012"/>
                </a:solidFill>
              </a:ln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7112000" y="4427855"/>
            <a:ext cx="3080385" cy="361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n>
                  <a:solidFill>
                    <a:srgbClr val="E60012"/>
                  </a:solidFill>
                </a:ln>
              </a:rPr>
              <a:t>服务系统活动流记录表</a:t>
            </a:r>
            <a:endParaRPr lang="zh-CN" altLang="en-US" sz="2000">
              <a:ln>
                <a:solidFill>
                  <a:srgbClr val="E60012"/>
                </a:solidFill>
              </a:ln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7560" y="1734820"/>
            <a:ext cx="2520315" cy="3683635"/>
          </a:xfrm>
          <a:prstGeom prst="rect">
            <a:avLst/>
          </a:prstGeom>
        </p:spPr>
      </p:pic>
      <p:sp>
        <p:nvSpPr>
          <p:cNvPr id="9" name="object 3"/>
          <p:cNvSpPr txBox="1"/>
          <p:nvPr>
            <p:custDataLst>
              <p:tags r:id="rId12"/>
            </p:custDataLst>
          </p:nvPr>
        </p:nvSpPr>
        <p:spPr>
          <a:xfrm>
            <a:off x="681990" y="5490845"/>
            <a:ext cx="10828020" cy="132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五级单位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每天做好活动流工作计划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，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提前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汇总到分公司生物安全群和华农温氏的活动流记录表在线文档，要求填写完整，不能出现活动流计划缺失情况。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视频专员根据猪场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/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服务部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/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饲料厂活动流工作计划，快速、精准找到相应视频，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确保活动流全覆盖巡查到位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934720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怎么看？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细化跟踪，实时监控或回放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9" name="object 3"/>
          <p:cNvSpPr txBox="1"/>
          <p:nvPr>
            <p:custDataLst>
              <p:tags r:id="rId2"/>
            </p:custDataLst>
          </p:nvPr>
        </p:nvSpPr>
        <p:spPr>
          <a:xfrm>
            <a:off x="681990" y="5747385"/>
            <a:ext cx="1082802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根据活动流计划，视频专员切换单位画面，实时视频监督后续操作。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根据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“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六有一要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”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等台账信息账，回看复核各单位相应活动流操作，核验操作是否存在违规。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7" name="TextBox 1"/>
          <p:cNvSpPr txBox="1"/>
          <p:nvPr>
            <p:custDataLst>
              <p:tags r:id="rId3"/>
            </p:custDataLst>
          </p:nvPr>
        </p:nvSpPr>
        <p:spPr>
          <a:xfrm>
            <a:off x="966908" y="5259074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/>
              <a:t>人员到达洗消中心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猪场</a:t>
            </a:r>
            <a:endParaRPr lang="zh-CN" altLang="en-US" sz="1200" dirty="0"/>
          </a:p>
        </p:txBody>
      </p:sp>
      <p:sp>
        <p:nvSpPr>
          <p:cNvPr id="15" name="TextBox 14"/>
          <p:cNvSpPr txBox="1"/>
          <p:nvPr>
            <p:custDataLst>
              <p:tags r:id="rId4"/>
            </p:custDataLst>
          </p:nvPr>
        </p:nvSpPr>
        <p:spPr>
          <a:xfrm>
            <a:off x="3432342" y="5258797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 dirty="0" smtClean="0"/>
              <a:t>车辆到达洗消中心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猪场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（各种车辆）</a:t>
            </a:r>
            <a:endParaRPr lang="zh-CN" altLang="en-US" sz="1200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5984240" y="1836420"/>
            <a:ext cx="2470150" cy="3324225"/>
          </a:xfrm>
          <a:prstGeom prst="rect">
            <a:avLst/>
          </a:prstGeom>
        </p:spPr>
      </p:pic>
      <p:sp>
        <p:nvSpPr>
          <p:cNvPr id="19" name="TextBox 18"/>
          <p:cNvSpPr txBox="1"/>
          <p:nvPr>
            <p:custDataLst>
              <p:tags r:id="rId7"/>
            </p:custDataLst>
          </p:nvPr>
        </p:nvSpPr>
        <p:spPr>
          <a:xfrm>
            <a:off x="6500607" y="5252989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 dirty="0" smtClean="0"/>
              <a:t>实时画面监控</a:t>
            </a:r>
            <a:endParaRPr lang="en-US" altLang="zh-CN" sz="1200" dirty="0" smtClean="0"/>
          </a:p>
        </p:txBody>
      </p:sp>
      <p:sp>
        <p:nvSpPr>
          <p:cNvPr id="20" name="TextBox 19"/>
          <p:cNvSpPr txBox="1"/>
          <p:nvPr>
            <p:custDataLst>
              <p:tags r:id="rId8"/>
            </p:custDataLst>
          </p:nvPr>
        </p:nvSpPr>
        <p:spPr>
          <a:xfrm>
            <a:off x="8640128" y="5259338"/>
            <a:ext cx="1877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 dirty="0" smtClean="0"/>
              <a:t>人、车、物洗消常规汇报</a:t>
            </a:r>
            <a:endParaRPr lang="en-US" altLang="zh-CN" sz="1200" dirty="0" smtClean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1370" y="1836420"/>
            <a:ext cx="2481580" cy="3324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32175" y="1836420"/>
            <a:ext cx="2402840" cy="3324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603615" y="1836420"/>
            <a:ext cx="2759075" cy="3323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934720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怎么看？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高效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查看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9" name="object 3"/>
          <p:cNvSpPr txBox="1"/>
          <p:nvPr>
            <p:custDataLst>
              <p:tags r:id="rId2"/>
            </p:custDataLst>
          </p:nvPr>
        </p:nvSpPr>
        <p:spPr>
          <a:xfrm>
            <a:off x="801370" y="5601335"/>
            <a:ext cx="1053973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所有位点摄像头设置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移动侦测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，重要关卡（家庭农场大门口、猪舍冲凉房入口、出猪台、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物资消毒房、污物出口等）位点摄像头设置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区域入侵功能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，以实现智能提醒，提高查看效率。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1370" y="1771015"/>
            <a:ext cx="5487670" cy="3717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37630" y="1858645"/>
            <a:ext cx="496824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5511165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怎么看？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查看流程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01370" y="2096135"/>
            <a:ext cx="10737215" cy="4268050"/>
            <a:chOff x="565" y="4402"/>
            <a:chExt cx="18461" cy="2208"/>
          </a:xfrm>
        </p:grpSpPr>
        <p:sp>
          <p:nvSpPr>
            <p:cNvPr id="4" name="圆角矩形 3"/>
            <p:cNvSpPr/>
            <p:nvPr>
              <p:custDataLst>
                <p:tags r:id="rId2"/>
              </p:custDataLst>
            </p:nvPr>
          </p:nvSpPr>
          <p:spPr>
            <a:xfrm>
              <a:off x="565" y="4431"/>
              <a:ext cx="2232" cy="796"/>
            </a:xfrm>
            <a:prstGeom prst="roundRect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发现问题</a:t>
              </a:r>
              <a:endParaRPr lang="zh-CN" altLang="en-US" b="1" dirty="0"/>
            </a:p>
          </p:txBody>
        </p:sp>
        <p:sp>
          <p:nvSpPr>
            <p:cNvPr id="5" name="燕尾形箭头 4"/>
            <p:cNvSpPr/>
            <p:nvPr>
              <p:custDataLst>
                <p:tags r:id="rId3"/>
              </p:custDataLst>
            </p:nvPr>
          </p:nvSpPr>
          <p:spPr>
            <a:xfrm>
              <a:off x="2991" y="4636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6" name="圆角矩形 5"/>
            <p:cNvSpPr/>
            <p:nvPr>
              <p:custDataLst>
                <p:tags r:id="rId4"/>
              </p:custDataLst>
            </p:nvPr>
          </p:nvSpPr>
          <p:spPr>
            <a:xfrm>
              <a:off x="3764" y="4403"/>
              <a:ext cx="2232" cy="857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1EA5DD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上传不规范操作视频到工作群群</a:t>
              </a:r>
              <a:endParaRPr lang="zh-CN" altLang="en-US" b="1" dirty="0"/>
            </a:p>
          </p:txBody>
        </p:sp>
        <p:sp>
          <p:nvSpPr>
            <p:cNvPr id="8" name="燕尾形箭头 7"/>
            <p:cNvSpPr/>
            <p:nvPr>
              <p:custDataLst>
                <p:tags r:id="rId5"/>
              </p:custDataLst>
            </p:nvPr>
          </p:nvSpPr>
          <p:spPr>
            <a:xfrm>
              <a:off x="6145" y="4636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9" name="圆角矩形 8"/>
            <p:cNvSpPr/>
            <p:nvPr>
              <p:custDataLst>
                <p:tags r:id="rId6"/>
              </p:custDataLst>
            </p:nvPr>
          </p:nvSpPr>
          <p:spPr>
            <a:xfrm>
              <a:off x="6901" y="4431"/>
              <a:ext cx="2232" cy="796"/>
            </a:xfrm>
            <a:prstGeom prst="roundRect">
              <a:avLst/>
            </a:prstGeom>
            <a:solidFill>
              <a:srgbClr val="00B0F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责任人接收</a:t>
              </a:r>
              <a:endParaRPr lang="zh-CN" altLang="en-US" b="1" dirty="0"/>
            </a:p>
          </p:txBody>
        </p:sp>
        <p:sp>
          <p:nvSpPr>
            <p:cNvPr id="10" name="燕尾形箭头 9"/>
            <p:cNvSpPr/>
            <p:nvPr>
              <p:custDataLst>
                <p:tags r:id="rId7"/>
              </p:custDataLst>
            </p:nvPr>
          </p:nvSpPr>
          <p:spPr>
            <a:xfrm>
              <a:off x="11657" y="4576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817" y="6133"/>
              <a:ext cx="1893" cy="33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</a:rPr>
                <a:t>视频查看人员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3913" y="6149"/>
              <a:ext cx="1934" cy="33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sym typeface="+mn-ea"/>
                </a:rPr>
                <a:t>视频查看人员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7050" y="6149"/>
              <a:ext cx="1934" cy="33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</a:rPr>
                <a:t>相关负责人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11" name="燕尾形箭头 10"/>
            <p:cNvSpPr/>
            <p:nvPr>
              <p:custDataLst>
                <p:tags r:id="rId11"/>
              </p:custDataLst>
            </p:nvPr>
          </p:nvSpPr>
          <p:spPr>
            <a:xfrm>
              <a:off x="16045" y="4695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23" name="圆角矩形 22"/>
            <p:cNvSpPr/>
            <p:nvPr>
              <p:custDataLst>
                <p:tags r:id="rId12"/>
              </p:custDataLst>
            </p:nvPr>
          </p:nvSpPr>
          <p:spPr>
            <a:xfrm>
              <a:off x="16794" y="4448"/>
              <a:ext cx="2232" cy="811"/>
            </a:xfrm>
            <a:prstGeom prst="round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问题归零</a:t>
              </a:r>
              <a:endParaRPr lang="zh-CN" altLang="en-US" b="1" dirty="0"/>
            </a:p>
          </p:txBody>
        </p:sp>
        <p:cxnSp>
          <p:nvCxnSpPr>
            <p:cNvPr id="25" name="直接箭头连接符 24"/>
            <p:cNvCxnSpPr>
              <a:stCxn id="4" idx="2"/>
            </p:cNvCxnSpPr>
            <p:nvPr>
              <p:custDataLst>
                <p:tags r:id="rId13"/>
              </p:custDataLst>
            </p:nvPr>
          </p:nvCxnSpPr>
          <p:spPr>
            <a:xfrm>
              <a:off x="1681" y="5227"/>
              <a:ext cx="6" cy="59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>
              <p:custDataLst>
                <p:tags r:id="rId14"/>
              </p:custDataLst>
            </p:nvPr>
          </p:nvCxnSpPr>
          <p:spPr>
            <a:xfrm>
              <a:off x="4840" y="5244"/>
              <a:ext cx="6" cy="59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>
              <p:custDataLst>
                <p:tags r:id="rId15"/>
              </p:custDataLst>
            </p:nvPr>
          </p:nvCxnSpPr>
          <p:spPr>
            <a:xfrm>
              <a:off x="8014" y="5227"/>
              <a:ext cx="6" cy="59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>
              <p:custDataLst>
                <p:tags r:id="rId16"/>
              </p:custDataLst>
            </p:nvPr>
          </p:nvCxnSpPr>
          <p:spPr>
            <a:xfrm flipH="1">
              <a:off x="14848" y="5198"/>
              <a:ext cx="15" cy="62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>
              <p:custDataLst>
                <p:tags r:id="rId17"/>
              </p:custDataLst>
            </p:nvPr>
          </p:nvCxnSpPr>
          <p:spPr>
            <a:xfrm>
              <a:off x="17904" y="5260"/>
              <a:ext cx="15" cy="54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12"/>
            <p:cNvSpPr/>
            <p:nvPr>
              <p:custDataLst>
                <p:tags r:id="rId18"/>
              </p:custDataLst>
            </p:nvPr>
          </p:nvSpPr>
          <p:spPr>
            <a:xfrm>
              <a:off x="10197" y="4448"/>
              <a:ext cx="2232" cy="796"/>
            </a:xfrm>
            <a:prstGeom prst="round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领导点评</a:t>
              </a:r>
              <a:endParaRPr lang="zh-CN" altLang="en-US" b="1" dirty="0"/>
            </a:p>
          </p:txBody>
        </p:sp>
        <p:sp>
          <p:nvSpPr>
            <p:cNvPr id="14" name="圆角矩形 13"/>
            <p:cNvSpPr/>
            <p:nvPr>
              <p:custDataLst>
                <p:tags r:id="rId19"/>
              </p:custDataLst>
            </p:nvPr>
          </p:nvSpPr>
          <p:spPr>
            <a:xfrm>
              <a:off x="13749" y="4402"/>
              <a:ext cx="2232" cy="796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dirty="0"/>
                <a:t>落实跟踪</a:t>
              </a:r>
              <a:endParaRPr lang="zh-CN" altLang="en-US" b="1" dirty="0"/>
            </a:p>
          </p:txBody>
        </p:sp>
        <p:sp>
          <p:nvSpPr>
            <p:cNvPr id="31" name="文本框 30"/>
            <p:cNvSpPr txBox="1"/>
            <p:nvPr>
              <p:custDataLst>
                <p:tags r:id="rId20"/>
              </p:custDataLst>
            </p:nvPr>
          </p:nvSpPr>
          <p:spPr>
            <a:xfrm>
              <a:off x="13852" y="6133"/>
              <a:ext cx="2027" cy="33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sym typeface="+mn-ea"/>
                </a:rPr>
                <a:t>相关负责人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32" name="燕尾形箭头 31"/>
            <p:cNvSpPr/>
            <p:nvPr>
              <p:custDataLst>
                <p:tags r:id="rId21"/>
              </p:custDataLst>
            </p:nvPr>
          </p:nvSpPr>
          <p:spPr>
            <a:xfrm>
              <a:off x="12857" y="4695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33" name="燕尾形箭头 32"/>
            <p:cNvSpPr/>
            <p:nvPr>
              <p:custDataLst>
                <p:tags r:id="rId22"/>
              </p:custDataLst>
            </p:nvPr>
          </p:nvSpPr>
          <p:spPr>
            <a:xfrm>
              <a:off x="9350" y="4636"/>
              <a:ext cx="630" cy="420"/>
            </a:xfrm>
            <a:prstGeom prst="notchedRightArrow">
              <a:avLst/>
            </a:prstGeom>
            <a:solidFill>
              <a:srgbClr val="C00000"/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b="1" dirty="0"/>
            </a:p>
          </p:txBody>
        </p:sp>
        <p:sp>
          <p:nvSpPr>
            <p:cNvPr id="15" name="文本框 14"/>
            <p:cNvSpPr txBox="1"/>
            <p:nvPr>
              <p:custDataLst>
                <p:tags r:id="rId23"/>
              </p:custDataLst>
            </p:nvPr>
          </p:nvSpPr>
          <p:spPr>
            <a:xfrm>
              <a:off x="10314" y="6133"/>
              <a:ext cx="1934" cy="334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charset="-122"/>
                  <a:ea typeface="仿宋" panose="02010609060101010101" charset="-122"/>
                  <a:sym typeface="+mn-ea"/>
                </a:rPr>
                <a:t>公司</a:t>
              </a:r>
              <a:r>
                <a:rPr lang="en-US" altLang="zh-CN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charset="-122"/>
                  <a:ea typeface="仿宋" panose="02010609060101010101" charset="-122"/>
                  <a:sym typeface="+mn-ea"/>
                </a:rPr>
                <a:t>/</a:t>
              </a:r>
              <a:r>
                <a:rPr lang="zh-CN" altLang="en-US" b="1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仿宋" panose="02010609060101010101" charset="-122"/>
                  <a:ea typeface="仿宋" panose="02010609060101010101" charset="-122"/>
                  <a:sym typeface="+mn-ea"/>
                </a:rPr>
                <a:t>场部领导</a:t>
              </a:r>
              <a:endParaRPr lang="zh-CN" altLang="en-US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cxnSp>
          <p:nvCxnSpPr>
            <p:cNvPr id="22" name="直接箭头连接符 21"/>
            <p:cNvCxnSpPr/>
            <p:nvPr>
              <p:custDataLst>
                <p:tags r:id="rId24"/>
              </p:custDataLst>
            </p:nvPr>
          </p:nvCxnSpPr>
          <p:spPr>
            <a:xfrm>
              <a:off x="11264" y="5259"/>
              <a:ext cx="6" cy="594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25"/>
              </p:custDataLst>
            </p:nvPr>
          </p:nvSpPr>
          <p:spPr>
            <a:xfrm>
              <a:off x="16715" y="6133"/>
              <a:ext cx="2201" cy="4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sym typeface="+mn-ea"/>
                </a:rPr>
                <a:t>相关负责人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sym typeface="+mn-ea"/>
                </a:rPr>
                <a:t>、执行者</a:t>
              </a:r>
              <a:endParaRPr lang="zh-CN" altLang="en-US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42975"/>
            <a:ext cx="694436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4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问题整改了吗？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闭环整改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图示 2"/>
          <p:cNvGraphicFramePr/>
          <p:nvPr>
            <p:custDataLst>
              <p:tags r:id="rId2"/>
            </p:custDataLst>
          </p:nvPr>
        </p:nvGraphicFramePr>
        <p:xfrm>
          <a:off x="801370" y="1865630"/>
          <a:ext cx="8220710" cy="464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右箭头 8"/>
          <p:cNvSpPr/>
          <p:nvPr/>
        </p:nvSpPr>
        <p:spPr>
          <a:xfrm rot="2460000">
            <a:off x="5668010" y="2491105"/>
            <a:ext cx="1331595" cy="3327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7320000">
            <a:off x="5785485" y="5370195"/>
            <a:ext cx="1331595" cy="3327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3140000">
            <a:off x="2839085" y="5541645"/>
            <a:ext cx="1331595" cy="3327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8000000">
            <a:off x="2694305" y="2694940"/>
            <a:ext cx="1331595" cy="3327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: 圆角 54"/>
          <p:cNvSpPr/>
          <p:nvPr>
            <p:custDataLst>
              <p:tags r:id="rId8"/>
            </p:custDataLst>
          </p:nvPr>
        </p:nvSpPr>
        <p:spPr>
          <a:xfrm>
            <a:off x="7999095" y="2378075"/>
            <a:ext cx="3219450" cy="3521710"/>
          </a:xfrm>
          <a:prstGeom prst="roundRect">
            <a:avLst>
              <a:gd name="adj" fmla="val 26712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发现问题是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职责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解决问题是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能力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闭环整改是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目标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42975"/>
            <a:ext cx="694436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4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问题整改了吗？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闭环整改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3" descr="a425db61142423d3a69d782a199cc9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7815" y="1804035"/>
            <a:ext cx="3543935" cy="3859530"/>
          </a:xfrm>
          <a:prstGeom prst="rect">
            <a:avLst/>
          </a:prstGeom>
        </p:spPr>
      </p:pic>
      <p:pic>
        <p:nvPicPr>
          <p:cNvPr id="4" name="图片 5" descr="05ac9086d011ffaea394ca2798fb3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370" y="1804035"/>
            <a:ext cx="3219450" cy="3858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8095"/>
          <a:stretch>
            <a:fillRect/>
          </a:stretch>
        </p:blipFill>
        <p:spPr>
          <a:xfrm>
            <a:off x="8657590" y="1804035"/>
            <a:ext cx="2738755" cy="1826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49970" y="3816985"/>
            <a:ext cx="2745740" cy="1845310"/>
          </a:xfrm>
          <a:prstGeom prst="rect">
            <a:avLst/>
          </a:prstGeom>
        </p:spPr>
      </p:pic>
      <p:sp>
        <p:nvSpPr>
          <p:cNvPr id="25" name="矩形: 圆角 77"/>
          <p:cNvSpPr/>
          <p:nvPr>
            <p:custDataLst>
              <p:tags r:id="rId10"/>
            </p:custDataLst>
          </p:nvPr>
        </p:nvSpPr>
        <p:spPr>
          <a:xfrm>
            <a:off x="965835" y="5786120"/>
            <a:ext cx="10430510" cy="95948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pic>
        <p:nvPicPr>
          <p:cNvPr id="102" name="图片 101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80180" y="6117590"/>
            <a:ext cx="1137285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884670" y="6117590"/>
            <a:ext cx="1114425" cy="30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: 圆角 54"/>
          <p:cNvSpPr/>
          <p:nvPr>
            <p:custDataLst>
              <p:tags r:id="rId14"/>
            </p:custDataLst>
          </p:nvPr>
        </p:nvSpPr>
        <p:spPr>
          <a:xfrm>
            <a:off x="1222375" y="5939790"/>
            <a:ext cx="2625090" cy="62484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检查人发起整改项，指定整改人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7" name="矩形: 圆角 54"/>
          <p:cNvSpPr/>
          <p:nvPr>
            <p:custDataLst>
              <p:tags r:id="rId15"/>
            </p:custDataLst>
          </p:nvPr>
        </p:nvSpPr>
        <p:spPr>
          <a:xfrm>
            <a:off x="5188585" y="5941060"/>
            <a:ext cx="1554480" cy="62484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跟踪监督整改过程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9" name="矩形: 圆角 54"/>
          <p:cNvSpPr/>
          <p:nvPr>
            <p:custDataLst>
              <p:tags r:id="rId16"/>
            </p:custDataLst>
          </p:nvPr>
        </p:nvSpPr>
        <p:spPr>
          <a:xfrm>
            <a:off x="8074660" y="5939790"/>
            <a:ext cx="3105785" cy="62484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持续整改，不合格打回，直至整改达标，审批通过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843534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5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.看了么？看了多久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数据跟踪</a:t>
            </a:r>
            <a:endParaRPr lang="zh-CN" altLang="en-US" sz="3200" b="1" dirty="0">
              <a:solidFill>
                <a:srgbClr val="071DE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681990" y="5805805"/>
            <a:ext cx="1082802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>
              <a:lnSpc>
                <a:spcPct val="150000"/>
              </a:lnSpc>
              <a:spcBef>
                <a:spcPts val="62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量化日常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视频查看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数据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情况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，三级公司、四级公司和五级单位定期（每周）做好数据跟踪、统计、汇总和晒单。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2475" y="1814830"/>
            <a:ext cx="4812665" cy="3851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4855" y="4037330"/>
            <a:ext cx="5614670" cy="1629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2844"/>
          <a:stretch>
            <a:fillRect/>
          </a:stretch>
        </p:blipFill>
        <p:spPr>
          <a:xfrm>
            <a:off x="5824855" y="1814830"/>
            <a:ext cx="5615305" cy="2138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843534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5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.看了么？看了多久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考核制度</a:t>
            </a:r>
            <a:endParaRPr lang="zh-CN" altLang="en-US" sz="3200" b="1" dirty="0">
              <a:solidFill>
                <a:srgbClr val="071DE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6529705" y="2274570"/>
            <a:ext cx="5080000" cy="397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>
              <a:lnSpc>
                <a:spcPct val="150000"/>
              </a:lnSpc>
              <a:spcBef>
                <a:spcPts val="62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8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配套</a:t>
            </a:r>
            <a:r>
              <a:rPr lang="zh-CN" altLang="en-US" sz="28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奖罚制度</a:t>
            </a:r>
            <a:r>
              <a:rPr lang="zh-CN" altLang="en-US" sz="28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，对于视频巡查工作执行到位的个人给予奖励；对于视频巡查工作执行不到位的个人给予通报批评或降薪处理。</a:t>
            </a:r>
            <a:endParaRPr lang="zh-CN" altLang="en-US" sz="28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50000"/>
              </a:lnSpc>
              <a:spcBef>
                <a:spcPts val="62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8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持续优化考核方案</a:t>
            </a:r>
            <a:r>
              <a:rPr lang="zh-CN" altLang="en-US" sz="28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。</a:t>
            </a:r>
            <a:endParaRPr lang="zh-CN" altLang="en-US" sz="28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716" r="50284"/>
          <a:stretch>
            <a:fillRect/>
          </a:stretch>
        </p:blipFill>
        <p:spPr>
          <a:xfrm>
            <a:off x="801370" y="1756410"/>
            <a:ext cx="4879975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横卷形 1"/>
          <p:cNvSpPr/>
          <p:nvPr/>
        </p:nvSpPr>
        <p:spPr>
          <a:xfrm>
            <a:off x="418465" y="2124075"/>
            <a:ext cx="3605530" cy="2091635"/>
          </a:xfrm>
          <a:prstGeom prst="horizontalScroll">
            <a:avLst/>
          </a:prstGeom>
          <a:ln w="50800" cmpd="sng">
            <a:solidFill>
              <a:srgbClr val="92D050"/>
            </a:solidFill>
            <a:prstDash val="solid"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sz="32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视频巡查监控和</a:t>
            </a:r>
            <a:r>
              <a:rPr lang="zh-CN" sz="32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高</a:t>
            </a:r>
            <a:r>
              <a:rPr sz="32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效利用</a:t>
            </a:r>
            <a:endParaRPr lang="zh-CN" altLang="en-US" sz="3200" b="1" spc="600" dirty="0">
              <a:solidFill>
                <a:srgbClr val="071D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8025" y="1305560"/>
            <a:ext cx="6146800" cy="355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/>
              <a:buNone/>
              <a:tabLst>
                <a:tab pos="297815" algn="l"/>
                <a:tab pos="298450" algn="l"/>
              </a:tabLst>
            </a:pPr>
            <a:r>
              <a:rPr lang="zh-CN" sz="2800" b="1" dirty="0">
                <a:solidFill>
                  <a:srgbClr val="071DE9"/>
                </a:solidFill>
                <a:cs typeface="+mn-ea"/>
                <a:sym typeface="+mn-lt"/>
              </a:rPr>
              <a:t>第</a:t>
            </a: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+mn-lt"/>
              </a:rPr>
              <a:t>一部分：</a:t>
            </a: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+mn-ea"/>
              </a:rPr>
              <a:t>视频巡查现状</a:t>
            </a:r>
            <a:endParaRPr lang="zh-CN" altLang="en-US" sz="2800" b="1" dirty="0">
              <a:solidFill>
                <a:srgbClr val="071DE9"/>
              </a:solidFill>
              <a:latin typeface="+mn-ea"/>
              <a:cs typeface="+mn-ea"/>
              <a:sym typeface="+mn-ea"/>
            </a:endParaRPr>
          </a:p>
          <a:p>
            <a:pPr marL="1270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/>
              <a:buNone/>
              <a:tabLst>
                <a:tab pos="297815" algn="l"/>
                <a:tab pos="298450" algn="l"/>
              </a:tabLst>
            </a:pPr>
            <a:endParaRPr lang="zh-CN" altLang="en-US" sz="2800" b="1" dirty="0">
              <a:solidFill>
                <a:srgbClr val="071DE9"/>
              </a:solidFill>
              <a:latin typeface="+mn-ea"/>
              <a:cs typeface="+mn-ea"/>
              <a:sym typeface="+mn-lt"/>
            </a:endParaRPr>
          </a:p>
          <a:p>
            <a:pPr marL="1270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/>
              <a:buNone/>
              <a:tabLst>
                <a:tab pos="297815" algn="l"/>
                <a:tab pos="298450" algn="l"/>
              </a:tabLst>
            </a:pP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+mn-lt"/>
              </a:rPr>
              <a:t>第二部分：</a:t>
            </a: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2800" b="1" dirty="0">
              <a:solidFill>
                <a:srgbClr val="071DE9"/>
              </a:solidFill>
              <a:latin typeface="+mn-ea"/>
              <a:cs typeface="+mn-ea"/>
              <a:sym typeface="Arial" panose="020B0604020202020204" pitchFamily="34" charset="0"/>
            </a:endParaRPr>
          </a:p>
          <a:p>
            <a:pPr marL="1270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/>
              <a:buNone/>
              <a:tabLst>
                <a:tab pos="297815" algn="l"/>
                <a:tab pos="298450" algn="l"/>
              </a:tabLst>
            </a:pPr>
            <a:endParaRPr lang="zh-CN" altLang="en-US" sz="2800" b="1" dirty="0">
              <a:solidFill>
                <a:srgbClr val="071DE9"/>
              </a:solidFill>
              <a:latin typeface="+mn-ea"/>
              <a:cs typeface="+mn-ea"/>
              <a:sym typeface="+mn-lt"/>
            </a:endParaRPr>
          </a:p>
          <a:p>
            <a:pPr marL="12700" algn="l" fontAlgn="auto">
              <a:lnSpc>
                <a:spcPct val="150000"/>
              </a:lnSpc>
              <a:spcBef>
                <a:spcPts val="600"/>
              </a:spcBef>
              <a:buClrTx/>
              <a:buSzTx/>
              <a:buFont typeface="Wingdings" panose="05000000000000000000"/>
              <a:buNone/>
              <a:tabLst>
                <a:tab pos="297815" algn="l"/>
                <a:tab pos="298450" algn="l"/>
              </a:tabLst>
            </a:pP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+mn-lt"/>
              </a:rPr>
              <a:t>第三部分：</a:t>
            </a:r>
            <a:r>
              <a:rPr lang="zh-CN" altLang="en-US" sz="28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视频巡查行动目标</a:t>
            </a:r>
            <a:endParaRPr lang="zh-CN" altLang="en-US" sz="2800" b="1" dirty="0">
              <a:solidFill>
                <a:srgbClr val="071DE9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60755"/>
            <a:ext cx="843534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6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视频巡查监控和高效利用配套措施</a:t>
            </a:r>
            <a:endParaRPr lang="zh-CN" sz="3200" b="1" dirty="0">
              <a:solidFill>
                <a:srgbClr val="071DE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4" name="object 3"/>
          <p:cNvSpPr txBox="1"/>
          <p:nvPr>
            <p:custDataLst>
              <p:tags r:id="rId2"/>
            </p:custDataLst>
          </p:nvPr>
        </p:nvSpPr>
        <p:spPr>
          <a:xfrm>
            <a:off x="801370" y="1618615"/>
            <a:ext cx="10617200" cy="520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各场根据猪场规模和风险等级，结合一部文件要求，合理配置专职视频专员，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频发猪场需要配置专职视频专员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配置宽敞、舒适的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视频巡查监控室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，满足集体查看视频需求。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视频监控设备按照要求进行配置，并定期做好维护，确保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在线率达到</a:t>
            </a:r>
            <a:r>
              <a:rPr lang="en-US" altLang="zh-CN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90%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以上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制定集体查看视频工作计划，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各班组</a:t>
            </a:r>
            <a:r>
              <a:rPr lang="en-US" altLang="zh-CN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线（班）每周至少一次组织集体查看视频（适时或者回放）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五级单位班子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带头组织参与，针对违规责任人需要进行问询、培训、诫勉谈话或者处罚措施。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建立</a:t>
            </a:r>
            <a:r>
              <a:rPr lang="zh-CN" altLang="en-US" sz="2400" b="1" dirty="0">
                <a:solidFill>
                  <a:srgbClr val="FF0000"/>
                </a:solidFill>
                <a:ea typeface="+mn-lt"/>
                <a:cs typeface="+mn-lt"/>
                <a:sym typeface="Arial" panose="020B0604020202020204" pitchFamily="34" charset="0"/>
              </a:rPr>
              <a:t>视频巡查台账</a:t>
            </a: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，并做好闭环整改跟踪，视频专员为跟踪整改责任人。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  <a:p>
            <a:pPr marL="298450" indent="-285750">
              <a:lnSpc>
                <a:spcPct val="130000"/>
              </a:lnSpc>
              <a:spcBef>
                <a:spcPts val="620"/>
              </a:spcBef>
              <a:spcAft>
                <a:spcPts val="0"/>
              </a:spcAft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400" b="1" dirty="0">
                <a:solidFill>
                  <a:srgbClr val="071DE9"/>
                </a:solidFill>
                <a:ea typeface="+mn-lt"/>
                <a:cs typeface="+mn-lt"/>
                <a:sym typeface="Arial" panose="020B0604020202020204" pitchFamily="34" charset="0"/>
              </a:rPr>
              <a:t>各级行政干部要重视视频监控管理工作，积极主持和参加视频监控相关会议，对视频专员公布的问题及时点评，推动闭环整改，确保问题归零。</a:t>
            </a:r>
            <a:endParaRPr lang="zh-CN" altLang="en-US" sz="2400" b="1" dirty="0">
              <a:solidFill>
                <a:srgbClr val="071DE9"/>
              </a:solidFill>
              <a:ea typeface="+mn-lt"/>
              <a:cs typeface="+mn-lt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三、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视频巡查监控与高效利用行动目标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8435340" cy="583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1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视频巡查监控和高效利用行动目标</a:t>
            </a:r>
            <a:endParaRPr lang="zh-CN" sz="3200" b="1" dirty="0">
              <a:solidFill>
                <a:srgbClr val="071DE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lt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6057915" y="2485579"/>
            <a:ext cx="5578837" cy="2060430"/>
            <a:chOff x="3755922" y="1365999"/>
            <a:chExt cx="3880259" cy="1189831"/>
          </a:xfrm>
        </p:grpSpPr>
        <p:sp>
          <p:nvSpPr>
            <p:cNvPr id="10" name="Freeform 5"/>
            <p:cNvSpPr/>
            <p:nvPr>
              <p:custDataLst>
                <p:tags r:id="rId3"/>
              </p:custDataLst>
            </p:nvPr>
          </p:nvSpPr>
          <p:spPr bwMode="auto">
            <a:xfrm>
              <a:off x="3808352" y="1415909"/>
              <a:ext cx="3827829" cy="1139921"/>
            </a:xfrm>
            <a:custGeom>
              <a:avLst/>
              <a:gdLst>
                <a:gd name="T0" fmla="*/ 1234 w 1514"/>
                <a:gd name="T1" fmla="*/ 0 h 441"/>
                <a:gd name="T2" fmla="*/ 516 w 1514"/>
                <a:gd name="T3" fmla="*/ 0 h 441"/>
                <a:gd name="T4" fmla="*/ 451 w 1514"/>
                <a:gd name="T5" fmla="*/ 0 h 441"/>
                <a:gd name="T6" fmla="*/ 443 w 1514"/>
                <a:gd name="T7" fmla="*/ 0 h 441"/>
                <a:gd name="T8" fmla="*/ 407 w 1514"/>
                <a:gd name="T9" fmla="*/ 36 h 441"/>
                <a:gd name="T10" fmla="*/ 407 w 1514"/>
                <a:gd name="T11" fmla="*/ 67 h 441"/>
                <a:gd name="T12" fmla="*/ 387 w 1514"/>
                <a:gd name="T13" fmla="*/ 67 h 441"/>
                <a:gd name="T14" fmla="*/ 356 w 1514"/>
                <a:gd name="T15" fmla="*/ 67 h 441"/>
                <a:gd name="T16" fmla="*/ 356 w 1514"/>
                <a:gd name="T17" fmla="*/ 67 h 441"/>
                <a:gd name="T18" fmla="*/ 289 w 1514"/>
                <a:gd name="T19" fmla="*/ 0 h 441"/>
                <a:gd name="T20" fmla="*/ 67 w 1514"/>
                <a:gd name="T21" fmla="*/ 0 h 441"/>
                <a:gd name="T22" fmla="*/ 0 w 1514"/>
                <a:gd name="T23" fmla="*/ 67 h 441"/>
                <a:gd name="T24" fmla="*/ 0 w 1514"/>
                <a:gd name="T25" fmla="*/ 244 h 441"/>
                <a:gd name="T26" fmla="*/ 145 w 1514"/>
                <a:gd name="T27" fmla="*/ 389 h 441"/>
                <a:gd name="T28" fmla="*/ 277 w 1514"/>
                <a:gd name="T29" fmla="*/ 389 h 441"/>
                <a:gd name="T30" fmla="*/ 277 w 1514"/>
                <a:gd name="T31" fmla="*/ 389 h 441"/>
                <a:gd name="T32" fmla="*/ 502 w 1514"/>
                <a:gd name="T33" fmla="*/ 389 h 441"/>
                <a:gd name="T34" fmla="*/ 533 w 1514"/>
                <a:gd name="T35" fmla="*/ 389 h 441"/>
                <a:gd name="T36" fmla="*/ 1265 w 1514"/>
                <a:gd name="T37" fmla="*/ 389 h 441"/>
                <a:gd name="T38" fmla="*/ 1374 w 1514"/>
                <a:gd name="T39" fmla="*/ 441 h 441"/>
                <a:gd name="T40" fmla="*/ 1514 w 1514"/>
                <a:gd name="T41" fmla="*/ 301 h 441"/>
                <a:gd name="T42" fmla="*/ 1409 w 1514"/>
                <a:gd name="T43" fmla="*/ 166 h 441"/>
                <a:gd name="T44" fmla="*/ 1363 w 1514"/>
                <a:gd name="T45" fmla="*/ 106 h 441"/>
                <a:gd name="T46" fmla="*/ 1302 w 1514"/>
                <a:gd name="T47" fmla="*/ 69 h 441"/>
                <a:gd name="T48" fmla="*/ 1302 w 1514"/>
                <a:gd name="T49" fmla="*/ 67 h 441"/>
                <a:gd name="T50" fmla="*/ 1234 w 1514"/>
                <a:gd name="T5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14" h="441">
                  <a:moveTo>
                    <a:pt x="1234" y="0"/>
                  </a:moveTo>
                  <a:cubicBezTo>
                    <a:pt x="516" y="0"/>
                    <a:pt x="516" y="0"/>
                    <a:pt x="516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43" y="0"/>
                    <a:pt x="443" y="0"/>
                    <a:pt x="443" y="0"/>
                  </a:cubicBezTo>
                  <a:cubicBezTo>
                    <a:pt x="423" y="0"/>
                    <a:pt x="407" y="16"/>
                    <a:pt x="407" y="36"/>
                  </a:cubicBezTo>
                  <a:cubicBezTo>
                    <a:pt x="407" y="67"/>
                    <a:pt x="407" y="67"/>
                    <a:pt x="407" y="67"/>
                  </a:cubicBezTo>
                  <a:cubicBezTo>
                    <a:pt x="387" y="67"/>
                    <a:pt x="387" y="67"/>
                    <a:pt x="387" y="67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356" y="67"/>
                    <a:pt x="356" y="67"/>
                    <a:pt x="356" y="67"/>
                  </a:cubicBezTo>
                  <a:cubicBezTo>
                    <a:pt x="356" y="30"/>
                    <a:pt x="326" y="0"/>
                    <a:pt x="2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324"/>
                    <a:pt x="65" y="389"/>
                    <a:pt x="145" y="389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502" y="389"/>
                    <a:pt x="502" y="389"/>
                    <a:pt x="502" y="389"/>
                  </a:cubicBezTo>
                  <a:cubicBezTo>
                    <a:pt x="533" y="389"/>
                    <a:pt x="533" y="389"/>
                    <a:pt x="533" y="389"/>
                  </a:cubicBezTo>
                  <a:cubicBezTo>
                    <a:pt x="1265" y="389"/>
                    <a:pt x="1265" y="389"/>
                    <a:pt x="1265" y="389"/>
                  </a:cubicBezTo>
                  <a:cubicBezTo>
                    <a:pt x="1291" y="421"/>
                    <a:pt x="1330" y="441"/>
                    <a:pt x="1374" y="441"/>
                  </a:cubicBezTo>
                  <a:cubicBezTo>
                    <a:pt x="1451" y="441"/>
                    <a:pt x="1514" y="379"/>
                    <a:pt x="1514" y="301"/>
                  </a:cubicBezTo>
                  <a:cubicBezTo>
                    <a:pt x="1514" y="236"/>
                    <a:pt x="1470" y="181"/>
                    <a:pt x="1409" y="166"/>
                  </a:cubicBezTo>
                  <a:cubicBezTo>
                    <a:pt x="1363" y="106"/>
                    <a:pt x="1363" y="106"/>
                    <a:pt x="1363" y="106"/>
                  </a:cubicBezTo>
                  <a:cubicBezTo>
                    <a:pt x="1347" y="87"/>
                    <a:pt x="1326" y="74"/>
                    <a:pt x="1302" y="69"/>
                  </a:cubicBezTo>
                  <a:cubicBezTo>
                    <a:pt x="1302" y="67"/>
                    <a:pt x="1302" y="67"/>
                    <a:pt x="1302" y="67"/>
                  </a:cubicBezTo>
                  <a:cubicBezTo>
                    <a:pt x="1302" y="30"/>
                    <a:pt x="1271" y="0"/>
                    <a:pt x="1234" y="0"/>
                  </a:cubicBezTo>
                </a:path>
              </a:pathLst>
            </a:custGeom>
            <a:solidFill>
              <a:srgbClr val="DEE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4813415" y="1365999"/>
              <a:ext cx="281832" cy="341690"/>
            </a:xfrm>
            <a:custGeom>
              <a:avLst/>
              <a:gdLst>
                <a:gd name="T0" fmla="*/ 109 w 109"/>
                <a:gd name="T1" fmla="*/ 0 h 132"/>
                <a:gd name="T2" fmla="*/ 31 w 109"/>
                <a:gd name="T3" fmla="*/ 0 h 132"/>
                <a:gd name="T4" fmla="*/ 0 w 109"/>
                <a:gd name="T5" fmla="*/ 32 h 132"/>
                <a:gd name="T6" fmla="*/ 0 w 109"/>
                <a:gd name="T7" fmla="*/ 132 h 132"/>
                <a:gd name="T8" fmla="*/ 109 w 109"/>
                <a:gd name="T9" fmla="*/ 132 h 132"/>
                <a:gd name="T10" fmla="*/ 109 w 109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32">
                  <a:moveTo>
                    <a:pt x="10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09" y="132"/>
                    <a:pt x="109" y="132"/>
                    <a:pt x="109" y="132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DC322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7"/>
            <p:cNvSpPr/>
            <p:nvPr>
              <p:custDataLst>
                <p:tags r:id="rId5"/>
              </p:custDataLst>
            </p:nvPr>
          </p:nvSpPr>
          <p:spPr bwMode="auto">
            <a:xfrm>
              <a:off x="4097612" y="1539338"/>
              <a:ext cx="3408171" cy="833025"/>
            </a:xfrm>
            <a:custGeom>
              <a:avLst/>
              <a:gdLst>
                <a:gd name="T0" fmla="*/ 1300 w 1315"/>
                <a:gd name="T1" fmla="*/ 192 h 322"/>
                <a:gd name="T2" fmla="*/ 1231 w 1315"/>
                <a:gd name="T3" fmla="*/ 281 h 322"/>
                <a:gd name="T4" fmla="*/ 1149 w 1315"/>
                <a:gd name="T5" fmla="*/ 322 h 322"/>
                <a:gd name="T6" fmla="*/ 146 w 1315"/>
                <a:gd name="T7" fmla="*/ 322 h 322"/>
                <a:gd name="T8" fmla="*/ 0 w 1315"/>
                <a:gd name="T9" fmla="*/ 176 h 322"/>
                <a:gd name="T10" fmla="*/ 0 w 1315"/>
                <a:gd name="T11" fmla="*/ 0 h 322"/>
                <a:gd name="T12" fmla="*/ 1150 w 1315"/>
                <a:gd name="T13" fmla="*/ 0 h 322"/>
                <a:gd name="T14" fmla="*/ 1231 w 1315"/>
                <a:gd name="T15" fmla="*/ 39 h 322"/>
                <a:gd name="T16" fmla="*/ 1300 w 1315"/>
                <a:gd name="T17" fmla="*/ 126 h 322"/>
                <a:gd name="T18" fmla="*/ 1300 w 1315"/>
                <a:gd name="T19" fmla="*/ 19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322">
                  <a:moveTo>
                    <a:pt x="1300" y="192"/>
                  </a:moveTo>
                  <a:cubicBezTo>
                    <a:pt x="1231" y="281"/>
                    <a:pt x="1231" y="281"/>
                    <a:pt x="1231" y="281"/>
                  </a:cubicBezTo>
                  <a:cubicBezTo>
                    <a:pt x="1212" y="307"/>
                    <a:pt x="1181" y="322"/>
                    <a:pt x="1149" y="322"/>
                  </a:cubicBezTo>
                  <a:cubicBezTo>
                    <a:pt x="146" y="322"/>
                    <a:pt x="146" y="322"/>
                    <a:pt x="146" y="322"/>
                  </a:cubicBezTo>
                  <a:cubicBezTo>
                    <a:pt x="65" y="322"/>
                    <a:pt x="0" y="257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0" y="0"/>
                    <a:pt x="1150" y="0"/>
                    <a:pt x="1150" y="0"/>
                  </a:cubicBezTo>
                  <a:cubicBezTo>
                    <a:pt x="1182" y="0"/>
                    <a:pt x="1212" y="14"/>
                    <a:pt x="1231" y="39"/>
                  </a:cubicBezTo>
                  <a:cubicBezTo>
                    <a:pt x="1300" y="126"/>
                    <a:pt x="1300" y="126"/>
                    <a:pt x="1300" y="126"/>
                  </a:cubicBezTo>
                  <a:cubicBezTo>
                    <a:pt x="1315" y="145"/>
                    <a:pt x="1315" y="172"/>
                    <a:pt x="1300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"/>
            <p:cNvSpPr/>
            <p:nvPr>
              <p:custDataLst>
                <p:tags r:id="rId6"/>
              </p:custDataLst>
            </p:nvPr>
          </p:nvSpPr>
          <p:spPr bwMode="auto">
            <a:xfrm>
              <a:off x="3755922" y="1365999"/>
              <a:ext cx="992847" cy="1006212"/>
            </a:xfrm>
            <a:custGeom>
              <a:avLst/>
              <a:gdLst>
                <a:gd name="T0" fmla="*/ 357 w 502"/>
                <a:gd name="T1" fmla="*/ 243 h 389"/>
                <a:gd name="T2" fmla="*/ 357 w 502"/>
                <a:gd name="T3" fmla="*/ 67 h 389"/>
                <a:gd name="T4" fmla="*/ 290 w 502"/>
                <a:gd name="T5" fmla="*/ 0 h 389"/>
                <a:gd name="T6" fmla="*/ 68 w 502"/>
                <a:gd name="T7" fmla="*/ 0 h 389"/>
                <a:gd name="T8" fmla="*/ 0 w 502"/>
                <a:gd name="T9" fmla="*/ 67 h 389"/>
                <a:gd name="T10" fmla="*/ 0 w 502"/>
                <a:gd name="T11" fmla="*/ 243 h 389"/>
                <a:gd name="T12" fmla="*/ 146 w 502"/>
                <a:gd name="T13" fmla="*/ 389 h 389"/>
                <a:gd name="T14" fmla="*/ 502 w 502"/>
                <a:gd name="T15" fmla="*/ 389 h 389"/>
                <a:gd name="T16" fmla="*/ 357 w 502"/>
                <a:gd name="T17" fmla="*/ 24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389">
                  <a:moveTo>
                    <a:pt x="357" y="243"/>
                  </a:moveTo>
                  <a:cubicBezTo>
                    <a:pt x="357" y="67"/>
                    <a:pt x="357" y="67"/>
                    <a:pt x="357" y="67"/>
                  </a:cubicBezTo>
                  <a:cubicBezTo>
                    <a:pt x="357" y="30"/>
                    <a:pt x="327" y="0"/>
                    <a:pt x="29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7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324"/>
                    <a:pt x="66" y="389"/>
                    <a:pt x="146" y="389"/>
                  </a:cubicBezTo>
                  <a:cubicBezTo>
                    <a:pt x="502" y="389"/>
                    <a:pt x="502" y="389"/>
                    <a:pt x="502" y="389"/>
                  </a:cubicBezTo>
                  <a:cubicBezTo>
                    <a:pt x="422" y="389"/>
                    <a:pt x="357" y="324"/>
                    <a:pt x="357" y="243"/>
                  </a:cubicBezTo>
                  <a:close/>
                </a:path>
              </a:pathLst>
            </a:custGeom>
            <a:solidFill>
              <a:srgbClr val="DC3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 9"/>
            <p:cNvSpPr/>
            <p:nvPr>
              <p:custDataLst>
                <p:tags r:id="rId7"/>
              </p:custDataLst>
            </p:nvPr>
          </p:nvSpPr>
          <p:spPr bwMode="auto">
            <a:xfrm>
              <a:off x="4681229" y="1539338"/>
              <a:ext cx="458912" cy="833025"/>
            </a:xfrm>
            <a:custGeom>
              <a:avLst/>
              <a:gdLst>
                <a:gd name="T0" fmla="*/ 177 w 177"/>
                <a:gd name="T1" fmla="*/ 322 h 322"/>
                <a:gd name="T2" fmla="*/ 145 w 177"/>
                <a:gd name="T3" fmla="*/ 322 h 322"/>
                <a:gd name="T4" fmla="*/ 0 w 177"/>
                <a:gd name="T5" fmla="*/ 176 h 322"/>
                <a:gd name="T6" fmla="*/ 0 w 177"/>
                <a:gd name="T7" fmla="*/ 0 h 322"/>
                <a:gd name="T8" fmla="*/ 31 w 177"/>
                <a:gd name="T9" fmla="*/ 0 h 322"/>
                <a:gd name="T10" fmla="*/ 31 w 177"/>
                <a:gd name="T11" fmla="*/ 176 h 322"/>
                <a:gd name="T12" fmla="*/ 177 w 177"/>
                <a:gd name="T1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322">
                  <a:moveTo>
                    <a:pt x="177" y="322"/>
                  </a:moveTo>
                  <a:cubicBezTo>
                    <a:pt x="145" y="322"/>
                    <a:pt x="145" y="322"/>
                    <a:pt x="145" y="322"/>
                  </a:cubicBezTo>
                  <a:cubicBezTo>
                    <a:pt x="65" y="322"/>
                    <a:pt x="0" y="257"/>
                    <a:pt x="0" y="1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257"/>
                    <a:pt x="96" y="322"/>
                    <a:pt x="177" y="322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4926720" y="1365999"/>
              <a:ext cx="2498200" cy="377335"/>
            </a:xfrm>
            <a:custGeom>
              <a:avLst/>
              <a:gdLst>
                <a:gd name="T0" fmla="*/ 59 w 850"/>
                <a:gd name="T1" fmla="*/ 147 h 147"/>
                <a:gd name="T2" fmla="*/ 802 w 850"/>
                <a:gd name="T3" fmla="*/ 147 h 147"/>
                <a:gd name="T4" fmla="*/ 850 w 850"/>
                <a:gd name="T5" fmla="*/ 99 h 147"/>
                <a:gd name="T6" fmla="*/ 850 w 850"/>
                <a:gd name="T7" fmla="*/ 67 h 147"/>
                <a:gd name="T8" fmla="*/ 783 w 850"/>
                <a:gd name="T9" fmla="*/ 0 h 147"/>
                <a:gd name="T10" fmla="*/ 0 w 850"/>
                <a:gd name="T11" fmla="*/ 0 h 147"/>
                <a:gd name="T12" fmla="*/ 22 w 850"/>
                <a:gd name="T13" fmla="*/ 67 h 147"/>
                <a:gd name="T14" fmla="*/ 22 w 850"/>
                <a:gd name="T15" fmla="*/ 111 h 147"/>
                <a:gd name="T16" fmla="*/ 59 w 850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0" h="147">
                  <a:moveTo>
                    <a:pt x="59" y="147"/>
                  </a:moveTo>
                  <a:cubicBezTo>
                    <a:pt x="802" y="147"/>
                    <a:pt x="802" y="147"/>
                    <a:pt x="802" y="147"/>
                  </a:cubicBezTo>
                  <a:cubicBezTo>
                    <a:pt x="829" y="147"/>
                    <a:pt x="850" y="126"/>
                    <a:pt x="850" y="99"/>
                  </a:cubicBezTo>
                  <a:cubicBezTo>
                    <a:pt x="850" y="67"/>
                    <a:pt x="850" y="67"/>
                    <a:pt x="850" y="67"/>
                  </a:cubicBezTo>
                  <a:cubicBezTo>
                    <a:pt x="850" y="30"/>
                    <a:pt x="820" y="0"/>
                    <a:pt x="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19"/>
                    <a:pt x="22" y="42"/>
                    <a:pt x="22" y="67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2" y="131"/>
                    <a:pt x="39" y="147"/>
                    <a:pt x="59" y="147"/>
                  </a:cubicBezTo>
                  <a:close/>
                </a:path>
              </a:pathLst>
            </a:custGeom>
            <a:solidFill>
              <a:srgbClr val="DC3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6935884" y="1733877"/>
              <a:ext cx="569899" cy="638486"/>
            </a:xfrm>
            <a:custGeom>
              <a:avLst/>
              <a:gdLst>
                <a:gd name="T0" fmla="*/ 0 w 220"/>
                <a:gd name="T1" fmla="*/ 140 h 247"/>
                <a:gd name="T2" fmla="*/ 50 w 220"/>
                <a:gd name="T3" fmla="*/ 247 h 247"/>
                <a:gd name="T4" fmla="*/ 54 w 220"/>
                <a:gd name="T5" fmla="*/ 247 h 247"/>
                <a:gd name="T6" fmla="*/ 136 w 220"/>
                <a:gd name="T7" fmla="*/ 206 h 247"/>
                <a:gd name="T8" fmla="*/ 205 w 220"/>
                <a:gd name="T9" fmla="*/ 117 h 247"/>
                <a:gd name="T10" fmla="*/ 205 w 220"/>
                <a:gd name="T11" fmla="*/ 51 h 247"/>
                <a:gd name="T12" fmla="*/ 167 w 220"/>
                <a:gd name="T13" fmla="*/ 3 h 247"/>
                <a:gd name="T14" fmla="*/ 141 w 220"/>
                <a:gd name="T15" fmla="*/ 0 h 247"/>
                <a:gd name="T16" fmla="*/ 0 w 220"/>
                <a:gd name="T17" fmla="*/ 1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7">
                  <a:moveTo>
                    <a:pt x="0" y="140"/>
                  </a:moveTo>
                  <a:cubicBezTo>
                    <a:pt x="0" y="183"/>
                    <a:pt x="20" y="221"/>
                    <a:pt x="50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86" y="247"/>
                    <a:pt x="117" y="232"/>
                    <a:pt x="136" y="206"/>
                  </a:cubicBezTo>
                  <a:cubicBezTo>
                    <a:pt x="205" y="117"/>
                    <a:pt x="205" y="117"/>
                    <a:pt x="205" y="117"/>
                  </a:cubicBezTo>
                  <a:cubicBezTo>
                    <a:pt x="220" y="97"/>
                    <a:pt x="220" y="70"/>
                    <a:pt x="205" y="51"/>
                  </a:cubicBezTo>
                  <a:cubicBezTo>
                    <a:pt x="167" y="3"/>
                    <a:pt x="167" y="3"/>
                    <a:pt x="167" y="3"/>
                  </a:cubicBezTo>
                  <a:cubicBezTo>
                    <a:pt x="158" y="1"/>
                    <a:pt x="149" y="0"/>
                    <a:pt x="141" y="0"/>
                  </a:cubicBezTo>
                  <a:cubicBezTo>
                    <a:pt x="63" y="0"/>
                    <a:pt x="0" y="63"/>
                    <a:pt x="0" y="140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1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152870" y="2041897"/>
              <a:ext cx="210750" cy="200774"/>
            </a:xfrm>
            <a:custGeom>
              <a:avLst/>
              <a:gdLst>
                <a:gd name="T0" fmla="*/ 64 w 81"/>
                <a:gd name="T1" fmla="*/ 0 h 78"/>
                <a:gd name="T2" fmla="*/ 17 w 81"/>
                <a:gd name="T3" fmla="*/ 0 h 78"/>
                <a:gd name="T4" fmla="*/ 0 w 81"/>
                <a:gd name="T5" fmla="*/ 18 h 78"/>
                <a:gd name="T6" fmla="*/ 0 w 81"/>
                <a:gd name="T7" fmla="*/ 50 h 78"/>
                <a:gd name="T8" fmla="*/ 6 w 81"/>
                <a:gd name="T9" fmla="*/ 63 h 78"/>
                <a:gd name="T10" fmla="*/ 6 w 81"/>
                <a:gd name="T11" fmla="*/ 65 h 78"/>
                <a:gd name="T12" fmla="*/ 6 w 81"/>
                <a:gd name="T13" fmla="*/ 78 h 78"/>
                <a:gd name="T14" fmla="*/ 17 w 81"/>
                <a:gd name="T15" fmla="*/ 68 h 78"/>
                <a:gd name="T16" fmla="*/ 18 w 81"/>
                <a:gd name="T17" fmla="*/ 68 h 78"/>
                <a:gd name="T18" fmla="*/ 41 w 81"/>
                <a:gd name="T19" fmla="*/ 68 h 78"/>
                <a:gd name="T20" fmla="*/ 41 w 81"/>
                <a:gd name="T21" fmla="*/ 68 h 78"/>
                <a:gd name="T22" fmla="*/ 42 w 81"/>
                <a:gd name="T23" fmla="*/ 68 h 78"/>
                <a:gd name="T24" fmla="*/ 64 w 81"/>
                <a:gd name="T25" fmla="*/ 68 h 78"/>
                <a:gd name="T26" fmla="*/ 81 w 81"/>
                <a:gd name="T27" fmla="*/ 50 h 78"/>
                <a:gd name="T28" fmla="*/ 81 w 81"/>
                <a:gd name="T29" fmla="*/ 18 h 78"/>
                <a:gd name="T30" fmla="*/ 64 w 81"/>
                <a:gd name="T31" fmla="*/ 0 h 78"/>
                <a:gd name="T32" fmla="*/ 20 w 81"/>
                <a:gd name="T33" fmla="*/ 40 h 78"/>
                <a:gd name="T34" fmla="*/ 16 w 81"/>
                <a:gd name="T35" fmla="*/ 35 h 78"/>
                <a:gd name="T36" fmla="*/ 20 w 81"/>
                <a:gd name="T37" fmla="*/ 31 h 78"/>
                <a:gd name="T38" fmla="*/ 25 w 81"/>
                <a:gd name="T39" fmla="*/ 35 h 78"/>
                <a:gd name="T40" fmla="*/ 20 w 81"/>
                <a:gd name="T41" fmla="*/ 40 h 78"/>
                <a:gd name="T42" fmla="*/ 39 w 81"/>
                <a:gd name="T43" fmla="*/ 40 h 78"/>
                <a:gd name="T44" fmla="*/ 34 w 81"/>
                <a:gd name="T45" fmla="*/ 35 h 78"/>
                <a:gd name="T46" fmla="*/ 39 w 81"/>
                <a:gd name="T47" fmla="*/ 31 h 78"/>
                <a:gd name="T48" fmla="*/ 43 w 81"/>
                <a:gd name="T49" fmla="*/ 35 h 78"/>
                <a:gd name="T50" fmla="*/ 39 w 81"/>
                <a:gd name="T51" fmla="*/ 40 h 78"/>
                <a:gd name="T52" fmla="*/ 57 w 81"/>
                <a:gd name="T53" fmla="*/ 40 h 78"/>
                <a:gd name="T54" fmla="*/ 52 w 81"/>
                <a:gd name="T55" fmla="*/ 35 h 78"/>
                <a:gd name="T56" fmla="*/ 57 w 81"/>
                <a:gd name="T57" fmla="*/ 31 h 78"/>
                <a:gd name="T58" fmla="*/ 61 w 81"/>
                <a:gd name="T59" fmla="*/ 35 h 78"/>
                <a:gd name="T60" fmla="*/ 57 w 81"/>
                <a:gd name="T61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78">
                  <a:moveTo>
                    <a:pt x="6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5"/>
                    <a:pt x="2" y="60"/>
                    <a:pt x="6" y="63"/>
                  </a:cubicBezTo>
                  <a:cubicBezTo>
                    <a:pt x="6" y="64"/>
                    <a:pt x="6" y="64"/>
                    <a:pt x="6" y="65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73" y="68"/>
                    <a:pt x="81" y="60"/>
                    <a:pt x="81" y="5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8"/>
                    <a:pt x="73" y="0"/>
                    <a:pt x="64" y="0"/>
                  </a:cubicBezTo>
                  <a:close/>
                  <a:moveTo>
                    <a:pt x="20" y="40"/>
                  </a:moveTo>
                  <a:cubicBezTo>
                    <a:pt x="18" y="40"/>
                    <a:pt x="16" y="38"/>
                    <a:pt x="16" y="35"/>
                  </a:cubicBezTo>
                  <a:cubicBezTo>
                    <a:pt x="16" y="33"/>
                    <a:pt x="18" y="31"/>
                    <a:pt x="20" y="31"/>
                  </a:cubicBezTo>
                  <a:cubicBezTo>
                    <a:pt x="23" y="31"/>
                    <a:pt x="25" y="33"/>
                    <a:pt x="25" y="35"/>
                  </a:cubicBezTo>
                  <a:cubicBezTo>
                    <a:pt x="25" y="38"/>
                    <a:pt x="23" y="40"/>
                    <a:pt x="20" y="40"/>
                  </a:cubicBezTo>
                  <a:close/>
                  <a:moveTo>
                    <a:pt x="39" y="40"/>
                  </a:moveTo>
                  <a:cubicBezTo>
                    <a:pt x="36" y="40"/>
                    <a:pt x="34" y="38"/>
                    <a:pt x="34" y="35"/>
                  </a:cubicBezTo>
                  <a:cubicBezTo>
                    <a:pt x="34" y="33"/>
                    <a:pt x="36" y="31"/>
                    <a:pt x="39" y="31"/>
                  </a:cubicBezTo>
                  <a:cubicBezTo>
                    <a:pt x="41" y="31"/>
                    <a:pt x="43" y="33"/>
                    <a:pt x="43" y="35"/>
                  </a:cubicBezTo>
                  <a:cubicBezTo>
                    <a:pt x="43" y="38"/>
                    <a:pt x="41" y="40"/>
                    <a:pt x="39" y="40"/>
                  </a:cubicBezTo>
                  <a:close/>
                  <a:moveTo>
                    <a:pt x="57" y="40"/>
                  </a:moveTo>
                  <a:cubicBezTo>
                    <a:pt x="54" y="40"/>
                    <a:pt x="52" y="38"/>
                    <a:pt x="52" y="35"/>
                  </a:cubicBezTo>
                  <a:cubicBezTo>
                    <a:pt x="52" y="33"/>
                    <a:pt x="54" y="31"/>
                    <a:pt x="57" y="31"/>
                  </a:cubicBezTo>
                  <a:cubicBezTo>
                    <a:pt x="59" y="31"/>
                    <a:pt x="61" y="33"/>
                    <a:pt x="61" y="35"/>
                  </a:cubicBezTo>
                  <a:cubicBezTo>
                    <a:pt x="61" y="38"/>
                    <a:pt x="59" y="40"/>
                    <a:pt x="5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 16"/>
            <p:cNvSpPr/>
            <p:nvPr>
              <p:custDataLst>
                <p:tags r:id="rId11"/>
              </p:custDataLst>
            </p:nvPr>
          </p:nvSpPr>
          <p:spPr bwMode="auto">
            <a:xfrm>
              <a:off x="7265104" y="2088037"/>
              <a:ext cx="209503" cy="199527"/>
            </a:xfrm>
            <a:custGeom>
              <a:avLst/>
              <a:gdLst>
                <a:gd name="T0" fmla="*/ 64 w 81"/>
                <a:gd name="T1" fmla="*/ 0 h 77"/>
                <a:gd name="T2" fmla="*/ 42 w 81"/>
                <a:gd name="T3" fmla="*/ 0 h 77"/>
                <a:gd name="T4" fmla="*/ 42 w 81"/>
                <a:gd name="T5" fmla="*/ 32 h 77"/>
                <a:gd name="T6" fmla="*/ 21 w 81"/>
                <a:gd name="T7" fmla="*/ 53 h 77"/>
                <a:gd name="T8" fmla="*/ 0 w 81"/>
                <a:gd name="T9" fmla="*/ 53 h 77"/>
                <a:gd name="T10" fmla="*/ 1 w 81"/>
                <a:gd name="T11" fmla="*/ 55 h 77"/>
                <a:gd name="T12" fmla="*/ 17 w 81"/>
                <a:gd name="T13" fmla="*/ 67 h 77"/>
                <a:gd name="T14" fmla="*/ 62 w 81"/>
                <a:gd name="T15" fmla="*/ 67 h 77"/>
                <a:gd name="T16" fmla="*/ 64 w 81"/>
                <a:gd name="T17" fmla="*/ 68 h 77"/>
                <a:gd name="T18" fmla="*/ 75 w 81"/>
                <a:gd name="T19" fmla="*/ 77 h 77"/>
                <a:gd name="T20" fmla="*/ 75 w 81"/>
                <a:gd name="T21" fmla="*/ 64 h 77"/>
                <a:gd name="T22" fmla="*/ 75 w 81"/>
                <a:gd name="T23" fmla="*/ 63 h 77"/>
                <a:gd name="T24" fmla="*/ 81 w 81"/>
                <a:gd name="T25" fmla="*/ 50 h 77"/>
                <a:gd name="T26" fmla="*/ 81 w 81"/>
                <a:gd name="T27" fmla="*/ 17 h 77"/>
                <a:gd name="T28" fmla="*/ 64 w 81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77">
                  <a:moveTo>
                    <a:pt x="64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44"/>
                    <a:pt x="32" y="53"/>
                    <a:pt x="2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3" y="62"/>
                    <a:pt x="10" y="67"/>
                    <a:pt x="17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7"/>
                    <a:pt x="63" y="67"/>
                    <a:pt x="64" y="6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4" y="64"/>
                    <a:pt x="75" y="63"/>
                    <a:pt x="75" y="63"/>
                  </a:cubicBezTo>
                  <a:cubicBezTo>
                    <a:pt x="79" y="60"/>
                    <a:pt x="81" y="55"/>
                    <a:pt x="81" y="5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8"/>
                    <a:pt x="73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5921273" y="2666008"/>
            <a:ext cx="1017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en-US" altLang="zh-CN" sz="4800" b="1" dirty="0">
              <a:solidFill>
                <a:sysClr val="window" lastClr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>
            <p:custDataLst>
              <p:tags r:id="rId13"/>
            </p:custDataLst>
          </p:nvPr>
        </p:nvSpPr>
        <p:spPr>
          <a:xfrm>
            <a:off x="7949934" y="2585384"/>
            <a:ext cx="3087144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闭环整改完成率</a:t>
            </a:r>
            <a:endParaRPr lang="zh-CN" altLang="en-US" sz="2000" b="1">
              <a:solidFill>
                <a:sysClr val="window" lastClr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809920" y="2374900"/>
            <a:ext cx="4956041" cy="2301532"/>
            <a:chOff x="3755922" y="3886274"/>
            <a:chExt cx="4157767" cy="1189680"/>
          </a:xfrm>
        </p:grpSpPr>
        <p:sp>
          <p:nvSpPr>
            <p:cNvPr id="13" name="Freeform 17"/>
            <p:cNvSpPr/>
            <p:nvPr>
              <p:custDataLst>
                <p:tags r:id="rId15"/>
              </p:custDataLst>
            </p:nvPr>
          </p:nvSpPr>
          <p:spPr bwMode="auto">
            <a:xfrm>
              <a:off x="3808298" y="3934909"/>
              <a:ext cx="3923200" cy="1141045"/>
            </a:xfrm>
            <a:custGeom>
              <a:avLst/>
              <a:gdLst>
                <a:gd name="T0" fmla="*/ 1234 w 1514"/>
                <a:gd name="T1" fmla="*/ 0 h 441"/>
                <a:gd name="T2" fmla="*/ 516 w 1514"/>
                <a:gd name="T3" fmla="*/ 0 h 441"/>
                <a:gd name="T4" fmla="*/ 451 w 1514"/>
                <a:gd name="T5" fmla="*/ 0 h 441"/>
                <a:gd name="T6" fmla="*/ 443 w 1514"/>
                <a:gd name="T7" fmla="*/ 0 h 441"/>
                <a:gd name="T8" fmla="*/ 407 w 1514"/>
                <a:gd name="T9" fmla="*/ 36 h 441"/>
                <a:gd name="T10" fmla="*/ 407 w 1514"/>
                <a:gd name="T11" fmla="*/ 66 h 441"/>
                <a:gd name="T12" fmla="*/ 387 w 1514"/>
                <a:gd name="T13" fmla="*/ 66 h 441"/>
                <a:gd name="T14" fmla="*/ 356 w 1514"/>
                <a:gd name="T15" fmla="*/ 66 h 441"/>
                <a:gd name="T16" fmla="*/ 356 w 1514"/>
                <a:gd name="T17" fmla="*/ 66 h 441"/>
                <a:gd name="T18" fmla="*/ 289 w 1514"/>
                <a:gd name="T19" fmla="*/ 0 h 441"/>
                <a:gd name="T20" fmla="*/ 67 w 1514"/>
                <a:gd name="T21" fmla="*/ 0 h 441"/>
                <a:gd name="T22" fmla="*/ 0 w 1514"/>
                <a:gd name="T23" fmla="*/ 67 h 441"/>
                <a:gd name="T24" fmla="*/ 0 w 1514"/>
                <a:gd name="T25" fmla="*/ 243 h 441"/>
                <a:gd name="T26" fmla="*/ 145 w 1514"/>
                <a:gd name="T27" fmla="*/ 389 h 441"/>
                <a:gd name="T28" fmla="*/ 277 w 1514"/>
                <a:gd name="T29" fmla="*/ 389 h 441"/>
                <a:gd name="T30" fmla="*/ 277 w 1514"/>
                <a:gd name="T31" fmla="*/ 389 h 441"/>
                <a:gd name="T32" fmla="*/ 502 w 1514"/>
                <a:gd name="T33" fmla="*/ 389 h 441"/>
                <a:gd name="T34" fmla="*/ 533 w 1514"/>
                <a:gd name="T35" fmla="*/ 389 h 441"/>
                <a:gd name="T36" fmla="*/ 1265 w 1514"/>
                <a:gd name="T37" fmla="*/ 389 h 441"/>
                <a:gd name="T38" fmla="*/ 1374 w 1514"/>
                <a:gd name="T39" fmla="*/ 441 h 441"/>
                <a:gd name="T40" fmla="*/ 1514 w 1514"/>
                <a:gd name="T41" fmla="*/ 301 h 441"/>
                <a:gd name="T42" fmla="*/ 1409 w 1514"/>
                <a:gd name="T43" fmla="*/ 165 h 441"/>
                <a:gd name="T44" fmla="*/ 1363 w 1514"/>
                <a:gd name="T45" fmla="*/ 106 h 441"/>
                <a:gd name="T46" fmla="*/ 1302 w 1514"/>
                <a:gd name="T47" fmla="*/ 69 h 441"/>
                <a:gd name="T48" fmla="*/ 1302 w 1514"/>
                <a:gd name="T49" fmla="*/ 67 h 441"/>
                <a:gd name="T50" fmla="*/ 1234 w 1514"/>
                <a:gd name="T5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14" h="441">
                  <a:moveTo>
                    <a:pt x="1234" y="0"/>
                  </a:moveTo>
                  <a:cubicBezTo>
                    <a:pt x="516" y="0"/>
                    <a:pt x="516" y="0"/>
                    <a:pt x="516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443" y="0"/>
                    <a:pt x="443" y="0"/>
                    <a:pt x="443" y="0"/>
                  </a:cubicBezTo>
                  <a:cubicBezTo>
                    <a:pt x="423" y="0"/>
                    <a:pt x="407" y="16"/>
                    <a:pt x="407" y="3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387" y="66"/>
                    <a:pt x="387" y="66"/>
                    <a:pt x="387" y="66"/>
                  </a:cubicBezTo>
                  <a:cubicBezTo>
                    <a:pt x="356" y="66"/>
                    <a:pt x="356" y="66"/>
                    <a:pt x="356" y="66"/>
                  </a:cubicBezTo>
                  <a:cubicBezTo>
                    <a:pt x="356" y="66"/>
                    <a:pt x="356" y="66"/>
                    <a:pt x="356" y="66"/>
                  </a:cubicBezTo>
                  <a:cubicBezTo>
                    <a:pt x="356" y="30"/>
                    <a:pt x="326" y="0"/>
                    <a:pt x="28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324"/>
                    <a:pt x="65" y="389"/>
                    <a:pt x="145" y="389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502" y="389"/>
                    <a:pt x="502" y="389"/>
                    <a:pt x="502" y="389"/>
                  </a:cubicBezTo>
                  <a:cubicBezTo>
                    <a:pt x="533" y="389"/>
                    <a:pt x="533" y="389"/>
                    <a:pt x="533" y="389"/>
                  </a:cubicBezTo>
                  <a:cubicBezTo>
                    <a:pt x="1265" y="389"/>
                    <a:pt x="1265" y="389"/>
                    <a:pt x="1265" y="389"/>
                  </a:cubicBezTo>
                  <a:cubicBezTo>
                    <a:pt x="1291" y="421"/>
                    <a:pt x="1330" y="441"/>
                    <a:pt x="1374" y="441"/>
                  </a:cubicBezTo>
                  <a:cubicBezTo>
                    <a:pt x="1451" y="441"/>
                    <a:pt x="1514" y="378"/>
                    <a:pt x="1514" y="301"/>
                  </a:cubicBezTo>
                  <a:cubicBezTo>
                    <a:pt x="1514" y="236"/>
                    <a:pt x="1470" y="181"/>
                    <a:pt x="1409" y="165"/>
                  </a:cubicBezTo>
                  <a:cubicBezTo>
                    <a:pt x="1363" y="106"/>
                    <a:pt x="1363" y="106"/>
                    <a:pt x="1363" y="106"/>
                  </a:cubicBezTo>
                  <a:cubicBezTo>
                    <a:pt x="1347" y="87"/>
                    <a:pt x="1326" y="73"/>
                    <a:pt x="1302" y="69"/>
                  </a:cubicBezTo>
                  <a:cubicBezTo>
                    <a:pt x="1302" y="67"/>
                    <a:pt x="1302" y="67"/>
                    <a:pt x="1302" y="67"/>
                  </a:cubicBezTo>
                  <a:cubicBezTo>
                    <a:pt x="1302" y="30"/>
                    <a:pt x="1271" y="0"/>
                    <a:pt x="1234" y="0"/>
                  </a:cubicBezTo>
                </a:path>
              </a:pathLst>
            </a:custGeom>
            <a:solidFill>
              <a:srgbClr val="DEE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8"/>
            <p:cNvSpPr/>
            <p:nvPr>
              <p:custDataLst>
                <p:tags r:id="rId16"/>
              </p:custDataLst>
            </p:nvPr>
          </p:nvSpPr>
          <p:spPr bwMode="auto">
            <a:xfrm>
              <a:off x="4813415" y="3886274"/>
              <a:ext cx="281832" cy="341690"/>
            </a:xfrm>
            <a:custGeom>
              <a:avLst/>
              <a:gdLst>
                <a:gd name="T0" fmla="*/ 109 w 109"/>
                <a:gd name="T1" fmla="*/ 0 h 132"/>
                <a:gd name="T2" fmla="*/ 31 w 109"/>
                <a:gd name="T3" fmla="*/ 0 h 132"/>
                <a:gd name="T4" fmla="*/ 0 w 109"/>
                <a:gd name="T5" fmla="*/ 31 h 132"/>
                <a:gd name="T6" fmla="*/ 0 w 109"/>
                <a:gd name="T7" fmla="*/ 132 h 132"/>
                <a:gd name="T8" fmla="*/ 109 w 109"/>
                <a:gd name="T9" fmla="*/ 132 h 132"/>
                <a:gd name="T10" fmla="*/ 109 w 109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32">
                  <a:moveTo>
                    <a:pt x="10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09" y="132"/>
                    <a:pt x="109" y="132"/>
                    <a:pt x="109" y="132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9"/>
            <p:cNvSpPr/>
            <p:nvPr>
              <p:custDataLst>
                <p:tags r:id="rId17"/>
              </p:custDataLst>
            </p:nvPr>
          </p:nvSpPr>
          <p:spPr bwMode="auto">
            <a:xfrm>
              <a:off x="4097612" y="4057119"/>
              <a:ext cx="3408171" cy="835519"/>
            </a:xfrm>
            <a:custGeom>
              <a:avLst/>
              <a:gdLst>
                <a:gd name="T0" fmla="*/ 1300 w 1315"/>
                <a:gd name="T1" fmla="*/ 192 h 323"/>
                <a:gd name="T2" fmla="*/ 1231 w 1315"/>
                <a:gd name="T3" fmla="*/ 282 h 323"/>
                <a:gd name="T4" fmla="*/ 1149 w 1315"/>
                <a:gd name="T5" fmla="*/ 323 h 323"/>
                <a:gd name="T6" fmla="*/ 146 w 1315"/>
                <a:gd name="T7" fmla="*/ 323 h 323"/>
                <a:gd name="T8" fmla="*/ 0 w 1315"/>
                <a:gd name="T9" fmla="*/ 177 h 323"/>
                <a:gd name="T10" fmla="*/ 0 w 1315"/>
                <a:gd name="T11" fmla="*/ 0 h 323"/>
                <a:gd name="T12" fmla="*/ 1150 w 1315"/>
                <a:gd name="T13" fmla="*/ 0 h 323"/>
                <a:gd name="T14" fmla="*/ 1231 w 1315"/>
                <a:gd name="T15" fmla="*/ 40 h 323"/>
                <a:gd name="T16" fmla="*/ 1300 w 1315"/>
                <a:gd name="T17" fmla="*/ 127 h 323"/>
                <a:gd name="T18" fmla="*/ 1300 w 1315"/>
                <a:gd name="T19" fmla="*/ 19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5" h="323">
                  <a:moveTo>
                    <a:pt x="1300" y="192"/>
                  </a:moveTo>
                  <a:cubicBezTo>
                    <a:pt x="1231" y="282"/>
                    <a:pt x="1231" y="282"/>
                    <a:pt x="1231" y="282"/>
                  </a:cubicBezTo>
                  <a:cubicBezTo>
                    <a:pt x="1212" y="308"/>
                    <a:pt x="1181" y="323"/>
                    <a:pt x="1149" y="323"/>
                  </a:cubicBezTo>
                  <a:cubicBezTo>
                    <a:pt x="146" y="323"/>
                    <a:pt x="146" y="323"/>
                    <a:pt x="146" y="323"/>
                  </a:cubicBezTo>
                  <a:cubicBezTo>
                    <a:pt x="65" y="323"/>
                    <a:pt x="0" y="258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0" y="0"/>
                    <a:pt x="1150" y="0"/>
                    <a:pt x="1150" y="0"/>
                  </a:cubicBezTo>
                  <a:cubicBezTo>
                    <a:pt x="1182" y="0"/>
                    <a:pt x="1212" y="15"/>
                    <a:pt x="1231" y="40"/>
                  </a:cubicBezTo>
                  <a:cubicBezTo>
                    <a:pt x="1300" y="127"/>
                    <a:pt x="1300" y="127"/>
                    <a:pt x="1300" y="127"/>
                  </a:cubicBezTo>
                  <a:cubicBezTo>
                    <a:pt x="1315" y="146"/>
                    <a:pt x="1315" y="173"/>
                    <a:pt x="1300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20"/>
            <p:cNvSpPr/>
            <p:nvPr>
              <p:custDataLst>
                <p:tags r:id="rId18"/>
              </p:custDataLst>
            </p:nvPr>
          </p:nvSpPr>
          <p:spPr bwMode="auto">
            <a:xfrm>
              <a:off x="3755922" y="3886274"/>
              <a:ext cx="1300667" cy="1006364"/>
            </a:xfrm>
            <a:custGeom>
              <a:avLst/>
              <a:gdLst>
                <a:gd name="T0" fmla="*/ 357 w 502"/>
                <a:gd name="T1" fmla="*/ 243 h 389"/>
                <a:gd name="T2" fmla="*/ 357 w 502"/>
                <a:gd name="T3" fmla="*/ 67 h 389"/>
                <a:gd name="T4" fmla="*/ 290 w 502"/>
                <a:gd name="T5" fmla="*/ 0 h 389"/>
                <a:gd name="T6" fmla="*/ 68 w 502"/>
                <a:gd name="T7" fmla="*/ 0 h 389"/>
                <a:gd name="T8" fmla="*/ 0 w 502"/>
                <a:gd name="T9" fmla="*/ 67 h 389"/>
                <a:gd name="T10" fmla="*/ 0 w 502"/>
                <a:gd name="T11" fmla="*/ 243 h 389"/>
                <a:gd name="T12" fmla="*/ 146 w 502"/>
                <a:gd name="T13" fmla="*/ 389 h 389"/>
                <a:gd name="T14" fmla="*/ 502 w 502"/>
                <a:gd name="T15" fmla="*/ 389 h 389"/>
                <a:gd name="T16" fmla="*/ 357 w 502"/>
                <a:gd name="T17" fmla="*/ 24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2" h="389">
                  <a:moveTo>
                    <a:pt x="357" y="243"/>
                  </a:moveTo>
                  <a:cubicBezTo>
                    <a:pt x="357" y="67"/>
                    <a:pt x="357" y="67"/>
                    <a:pt x="357" y="67"/>
                  </a:cubicBezTo>
                  <a:cubicBezTo>
                    <a:pt x="357" y="30"/>
                    <a:pt x="327" y="0"/>
                    <a:pt x="29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7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324"/>
                    <a:pt x="66" y="389"/>
                    <a:pt x="146" y="389"/>
                  </a:cubicBezTo>
                  <a:cubicBezTo>
                    <a:pt x="502" y="389"/>
                    <a:pt x="502" y="389"/>
                    <a:pt x="502" y="389"/>
                  </a:cubicBezTo>
                  <a:cubicBezTo>
                    <a:pt x="422" y="389"/>
                    <a:pt x="357" y="324"/>
                    <a:pt x="357" y="24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21"/>
            <p:cNvSpPr/>
            <p:nvPr>
              <p:custDataLst>
                <p:tags r:id="rId19"/>
              </p:custDataLst>
            </p:nvPr>
          </p:nvSpPr>
          <p:spPr bwMode="auto">
            <a:xfrm>
              <a:off x="4681229" y="4057119"/>
              <a:ext cx="458912" cy="835519"/>
            </a:xfrm>
            <a:custGeom>
              <a:avLst/>
              <a:gdLst>
                <a:gd name="T0" fmla="*/ 177 w 177"/>
                <a:gd name="T1" fmla="*/ 323 h 323"/>
                <a:gd name="T2" fmla="*/ 145 w 177"/>
                <a:gd name="T3" fmla="*/ 323 h 323"/>
                <a:gd name="T4" fmla="*/ 0 w 177"/>
                <a:gd name="T5" fmla="*/ 177 h 323"/>
                <a:gd name="T6" fmla="*/ 0 w 177"/>
                <a:gd name="T7" fmla="*/ 0 h 323"/>
                <a:gd name="T8" fmla="*/ 31 w 177"/>
                <a:gd name="T9" fmla="*/ 0 h 323"/>
                <a:gd name="T10" fmla="*/ 31 w 177"/>
                <a:gd name="T11" fmla="*/ 177 h 323"/>
                <a:gd name="T12" fmla="*/ 177 w 177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323">
                  <a:moveTo>
                    <a:pt x="177" y="323"/>
                  </a:moveTo>
                  <a:cubicBezTo>
                    <a:pt x="145" y="323"/>
                    <a:pt x="145" y="323"/>
                    <a:pt x="145" y="323"/>
                  </a:cubicBezTo>
                  <a:cubicBezTo>
                    <a:pt x="65" y="323"/>
                    <a:pt x="0" y="258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1" y="258"/>
                    <a:pt x="96" y="323"/>
                    <a:pt x="177" y="323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22"/>
            <p:cNvSpPr/>
            <p:nvPr>
              <p:custDataLst>
                <p:tags r:id="rId20"/>
              </p:custDataLst>
            </p:nvPr>
          </p:nvSpPr>
          <p:spPr bwMode="auto">
            <a:xfrm>
              <a:off x="4926862" y="3886274"/>
              <a:ext cx="2986827" cy="380378"/>
            </a:xfrm>
            <a:custGeom>
              <a:avLst/>
              <a:gdLst>
                <a:gd name="T0" fmla="*/ 59 w 850"/>
                <a:gd name="T1" fmla="*/ 147 h 147"/>
                <a:gd name="T2" fmla="*/ 802 w 850"/>
                <a:gd name="T3" fmla="*/ 147 h 147"/>
                <a:gd name="T4" fmla="*/ 850 w 850"/>
                <a:gd name="T5" fmla="*/ 99 h 147"/>
                <a:gd name="T6" fmla="*/ 850 w 850"/>
                <a:gd name="T7" fmla="*/ 67 h 147"/>
                <a:gd name="T8" fmla="*/ 783 w 850"/>
                <a:gd name="T9" fmla="*/ 0 h 147"/>
                <a:gd name="T10" fmla="*/ 0 w 850"/>
                <a:gd name="T11" fmla="*/ 0 h 147"/>
                <a:gd name="T12" fmla="*/ 22 w 850"/>
                <a:gd name="T13" fmla="*/ 67 h 147"/>
                <a:gd name="T14" fmla="*/ 22 w 850"/>
                <a:gd name="T15" fmla="*/ 111 h 147"/>
                <a:gd name="T16" fmla="*/ 59 w 850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0" h="147">
                  <a:moveTo>
                    <a:pt x="59" y="147"/>
                  </a:moveTo>
                  <a:cubicBezTo>
                    <a:pt x="802" y="147"/>
                    <a:pt x="802" y="147"/>
                    <a:pt x="802" y="147"/>
                  </a:cubicBezTo>
                  <a:cubicBezTo>
                    <a:pt x="829" y="147"/>
                    <a:pt x="850" y="125"/>
                    <a:pt x="850" y="99"/>
                  </a:cubicBezTo>
                  <a:cubicBezTo>
                    <a:pt x="850" y="67"/>
                    <a:pt x="850" y="67"/>
                    <a:pt x="850" y="67"/>
                  </a:cubicBezTo>
                  <a:cubicBezTo>
                    <a:pt x="850" y="30"/>
                    <a:pt x="820" y="0"/>
                    <a:pt x="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18"/>
                    <a:pt x="22" y="42"/>
                    <a:pt x="22" y="67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2" y="131"/>
                    <a:pt x="39" y="147"/>
                    <a:pt x="59" y="147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24"/>
            <p:cNvSpPr/>
            <p:nvPr>
              <p:custDataLst>
                <p:tags r:id="rId21"/>
              </p:custDataLst>
            </p:nvPr>
          </p:nvSpPr>
          <p:spPr bwMode="auto">
            <a:xfrm>
              <a:off x="6935884" y="4254152"/>
              <a:ext cx="569899" cy="638486"/>
            </a:xfrm>
            <a:custGeom>
              <a:avLst/>
              <a:gdLst>
                <a:gd name="T0" fmla="*/ 0 w 220"/>
                <a:gd name="T1" fmla="*/ 140 h 247"/>
                <a:gd name="T2" fmla="*/ 50 w 220"/>
                <a:gd name="T3" fmla="*/ 247 h 247"/>
                <a:gd name="T4" fmla="*/ 54 w 220"/>
                <a:gd name="T5" fmla="*/ 247 h 247"/>
                <a:gd name="T6" fmla="*/ 136 w 220"/>
                <a:gd name="T7" fmla="*/ 206 h 247"/>
                <a:gd name="T8" fmla="*/ 205 w 220"/>
                <a:gd name="T9" fmla="*/ 116 h 247"/>
                <a:gd name="T10" fmla="*/ 205 w 220"/>
                <a:gd name="T11" fmla="*/ 51 h 247"/>
                <a:gd name="T12" fmla="*/ 167 w 220"/>
                <a:gd name="T13" fmla="*/ 2 h 247"/>
                <a:gd name="T14" fmla="*/ 141 w 220"/>
                <a:gd name="T15" fmla="*/ 0 h 247"/>
                <a:gd name="T16" fmla="*/ 0 w 220"/>
                <a:gd name="T17" fmla="*/ 1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47">
                  <a:moveTo>
                    <a:pt x="0" y="140"/>
                  </a:moveTo>
                  <a:cubicBezTo>
                    <a:pt x="0" y="183"/>
                    <a:pt x="20" y="221"/>
                    <a:pt x="50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86" y="247"/>
                    <a:pt x="117" y="232"/>
                    <a:pt x="136" y="20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20" y="97"/>
                    <a:pt x="220" y="70"/>
                    <a:pt x="205" y="51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58" y="1"/>
                    <a:pt x="149" y="0"/>
                    <a:pt x="141" y="0"/>
                  </a:cubicBezTo>
                  <a:cubicBezTo>
                    <a:pt x="63" y="0"/>
                    <a:pt x="0" y="63"/>
                    <a:pt x="0" y="140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26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018189" y="4365139"/>
              <a:ext cx="602322" cy="59982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16 w 232"/>
                <a:gd name="T11" fmla="*/ 217 h 232"/>
                <a:gd name="T12" fmla="*/ 15 w 232"/>
                <a:gd name="T13" fmla="*/ 116 h 232"/>
                <a:gd name="T14" fmla="*/ 116 w 232"/>
                <a:gd name="T15" fmla="*/ 15 h 232"/>
                <a:gd name="T16" fmla="*/ 217 w 232"/>
                <a:gd name="T17" fmla="*/ 116 h 232"/>
                <a:gd name="T18" fmla="*/ 116 w 232"/>
                <a:gd name="T19" fmla="*/ 21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16" y="217"/>
                  </a:moveTo>
                  <a:cubicBezTo>
                    <a:pt x="60" y="217"/>
                    <a:pt x="15" y="172"/>
                    <a:pt x="15" y="116"/>
                  </a:cubicBezTo>
                  <a:cubicBezTo>
                    <a:pt x="15" y="60"/>
                    <a:pt x="60" y="15"/>
                    <a:pt x="116" y="15"/>
                  </a:cubicBezTo>
                  <a:cubicBezTo>
                    <a:pt x="172" y="15"/>
                    <a:pt x="217" y="60"/>
                    <a:pt x="217" y="116"/>
                  </a:cubicBezTo>
                  <a:cubicBezTo>
                    <a:pt x="217" y="172"/>
                    <a:pt x="172" y="217"/>
                    <a:pt x="116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p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23"/>
            </p:custDataLst>
          </p:nvPr>
        </p:nvSpPr>
        <p:spPr>
          <a:xfrm>
            <a:off x="895833" y="2485332"/>
            <a:ext cx="1017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 dirty="0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en-US" altLang="zh-CN" sz="4800" b="1" dirty="0">
              <a:solidFill>
                <a:sysClr val="window" lastClr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>
            <p:custDataLst>
              <p:tags r:id="rId24"/>
            </p:custDataLst>
          </p:nvPr>
        </p:nvSpPr>
        <p:spPr>
          <a:xfrm>
            <a:off x="2439168" y="2485474"/>
            <a:ext cx="3087144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ysClr val="window" lastClr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在线率</a:t>
            </a:r>
            <a:endParaRPr lang="zh-CN" altLang="en-US" sz="2000" b="1">
              <a:solidFill>
                <a:sysClr val="window" lastClr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5"/>
            </p:custDataLst>
          </p:nvPr>
        </p:nvSpPr>
        <p:spPr>
          <a:xfrm>
            <a:off x="2207260" y="3336290"/>
            <a:ext cx="33972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目标：</a:t>
            </a:r>
            <a:r>
              <a:rPr lang="zh-CN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90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%</a:t>
            </a:r>
            <a:endParaRPr lang="en-US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6"/>
            </p:custDataLst>
          </p:nvPr>
        </p:nvSpPr>
        <p:spPr>
          <a:xfrm>
            <a:off x="7622540" y="3333115"/>
            <a:ext cx="33972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</a:rPr>
              <a:t>目标：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100%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/>
        </p:nvSpPr>
        <p:spPr>
          <a:xfrm>
            <a:off x="485140" y="1951355"/>
            <a:ext cx="11556365" cy="1141095"/>
          </a:xfrm>
          <a:prstGeom prst="flowChartTerminator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4800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坚定三信，重振雄风，再创辉煌</a:t>
            </a:r>
            <a:r>
              <a:rPr lang="en-US" altLang="zh-CN" sz="4800" spc="600" dirty="0">
                <a:latin typeface="+mn-lt"/>
                <a:ea typeface="+mn-ea"/>
                <a:cs typeface="+mn-ea"/>
                <a:sym typeface="+mn-lt"/>
              </a:rPr>
              <a:t>!</a:t>
            </a:r>
            <a:endParaRPr lang="zh-CN" altLang="en-US" sz="4800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/>
        </p:nvSpPr>
        <p:spPr>
          <a:xfrm>
            <a:off x="6483350" y="4922520"/>
            <a:ext cx="4602480" cy="845185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rgbClr val="0066FF"/>
                </a:solidFill>
                <a:latin typeface="+mn-lt"/>
                <a:cs typeface="+mn-ea"/>
                <a:sym typeface="+mn-lt"/>
              </a:rPr>
              <a:t>  </a:t>
            </a:r>
            <a:r>
              <a:rPr lang="zh-CN" altLang="en-US" sz="2800" b="1" dirty="0">
                <a:solidFill>
                  <a:srgbClr val="0066FF"/>
                </a:solidFill>
                <a:latin typeface="+mn-lt"/>
                <a:cs typeface="+mn-ea"/>
                <a:sym typeface="+mn-lt"/>
              </a:rPr>
              <a:t>华农温氏生产技术体系</a:t>
            </a:r>
            <a:endParaRPr lang="zh-CN" altLang="en-US" sz="2800" b="1" dirty="0">
              <a:solidFill>
                <a:srgbClr val="0066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313680" y="3683635"/>
            <a:ext cx="2251075" cy="648335"/>
          </a:xfrm>
          <a:prstGeom prst="flowChartPreparation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p>
            <a:pPr algn="ctr"/>
            <a:r>
              <a:rPr lang="zh-CN" altLang="en-US" sz="4300" b="1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共商</a:t>
            </a:r>
            <a:endParaRPr lang="zh-CN" altLang="en-US" sz="4300" b="1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8405" y="3683635"/>
            <a:ext cx="2251075" cy="648335"/>
          </a:xfrm>
          <a:prstGeom prst="flowChartPreparation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p>
            <a:pPr algn="ctr"/>
            <a:r>
              <a:rPr lang="zh-CN" altLang="en-US" sz="4300" b="1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共行</a:t>
            </a:r>
            <a:endParaRPr lang="zh-CN" altLang="en-US" sz="4300" b="1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90430" y="3683000"/>
            <a:ext cx="2251075" cy="648335"/>
          </a:xfrm>
          <a:prstGeom prst="flowChartPreparation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p>
            <a:pPr algn="ctr"/>
            <a:r>
              <a:rPr lang="zh-CN" altLang="en-US" sz="4300" b="1" dirty="0">
                <a:latin typeface="华文行楷" panose="02010800040101010101" charset="-122"/>
                <a:ea typeface="华文行楷" panose="02010800040101010101" charset="-122"/>
                <a:cs typeface="Times New Roman" panose="02020603050405020304" pitchFamily="18" charset="0"/>
              </a:rPr>
              <a:t>共担</a:t>
            </a:r>
            <a:endParaRPr lang="zh-CN" altLang="en-US" sz="4300" b="1" dirty="0">
              <a:latin typeface="华文行楷" panose="02010800040101010101" charset="-122"/>
              <a:ea typeface="华文行楷" panose="0201080004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一、视频巡查现状</a:t>
            </a:r>
            <a:endParaRPr lang="zh-CN" altLang="en-US" sz="3200" b="1" dirty="0">
              <a:solidFill>
                <a:srgbClr val="071DE9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object 3"/>
          <p:cNvSpPr txBox="1"/>
          <p:nvPr>
            <p:custDataLst>
              <p:tags r:id="rId3"/>
            </p:custDataLst>
          </p:nvPr>
        </p:nvSpPr>
        <p:spPr>
          <a:xfrm>
            <a:off x="801370" y="5191760"/>
            <a:ext cx="10828020" cy="1474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华农温氏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2023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年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1-7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周平均视频查看时长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4.44-6.34h/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人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周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3-7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周视频查看时长新鹤公司较高，韶关公司较低。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1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月份新佛、清连、英德、韶关公司家庭农场服务员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点检数量不达标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lt"/>
              </a:rPr>
              <a:t>新鹤公司、英德公司视频在线率分别为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lt"/>
              </a:rPr>
              <a:t>87.6%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lt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lt"/>
              </a:rPr>
              <a:t>84.5%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lt"/>
              </a:rPr>
              <a:t>，低于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lt"/>
              </a:rPr>
              <a:t>90%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lt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lt"/>
            </a:endParaRPr>
          </a:p>
        </p:txBody>
      </p:sp>
      <p:graphicFrame>
        <p:nvGraphicFramePr>
          <p:cNvPr id="6" name="图表 5"/>
          <p:cNvGraphicFramePr/>
          <p:nvPr>
            <p:custDataLst>
              <p:tags r:id="rId4"/>
            </p:custDataLst>
          </p:nvPr>
        </p:nvGraphicFramePr>
        <p:xfrm>
          <a:off x="801370" y="2057400"/>
          <a:ext cx="2443480" cy="2938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0" name="图表 9"/>
          <p:cNvGraphicFramePr/>
          <p:nvPr>
            <p:custDataLst>
              <p:tags r:id="rId5"/>
            </p:custDataLst>
          </p:nvPr>
        </p:nvGraphicFramePr>
        <p:xfrm>
          <a:off x="3358515" y="2056765"/>
          <a:ext cx="2807335" cy="2938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79515" y="2051050"/>
            <a:ext cx="2568575" cy="29387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1755" y="2076450"/>
            <a:ext cx="2482850" cy="291338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801370" y="975995"/>
            <a:ext cx="10646410" cy="10039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1.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视频巡查现状一：</a:t>
            </a:r>
            <a:r>
              <a:rPr lang="zh-CN" altLang="en-US" sz="32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视频查看时长不足、点检数偏低、在线率偏低</a:t>
            </a:r>
            <a:endParaRPr lang="zh-CN" altLang="en-US" sz="32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一、视频巡查现状</a:t>
            </a:r>
            <a:endParaRPr lang="zh-CN" altLang="en-US" sz="3200" b="1" dirty="0">
              <a:solidFill>
                <a:srgbClr val="071DE9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object 3"/>
          <p:cNvSpPr txBox="1"/>
          <p:nvPr>
            <p:custDataLst>
              <p:tags r:id="rId1"/>
            </p:custDataLst>
          </p:nvPr>
        </p:nvSpPr>
        <p:spPr>
          <a:xfrm>
            <a:off x="7158990" y="2041525"/>
            <a:ext cx="3992245" cy="432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根据一部生物安全运行管理要求，每个四级公司配置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2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名视频专员，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5000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头基础母猪规模以上猪场可以配置一名专职视频专员，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8000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头基础母猪规模以上猪场可以配置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2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名视频专员。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endParaRPr lang="zh-CN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各四级公司基本上都配置了</a:t>
            </a:r>
            <a:r>
              <a:rPr lang="en-US" alt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2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名</a:t>
            </a:r>
            <a:r>
              <a:rPr 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专职视频专员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lt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lt"/>
              </a:rPr>
              <a:t>部分五级单位配置专职视频专员，但大部分单位都没有配置专职人员，以生物安全专员兼职为主。</a:t>
            </a:r>
            <a:endParaRPr lang="zh-CN" altLang="en-US" sz="2000" b="1" dirty="0">
              <a:solidFill>
                <a:srgbClr val="FF0000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01370" y="975995"/>
            <a:ext cx="10646410" cy="560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2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视频巡查现状二：</a:t>
            </a:r>
            <a:r>
              <a:rPr lang="zh-CN" altLang="en-US" sz="32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视频专员配置不足，部分以兼职为主</a:t>
            </a:r>
            <a:endParaRPr lang="zh-CN" altLang="en-US" sz="32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" y="1930400"/>
            <a:ext cx="5869940" cy="4730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一、视频巡查现状</a:t>
            </a:r>
            <a:endParaRPr lang="zh-CN" altLang="en-US" sz="3200" b="1" dirty="0">
              <a:solidFill>
                <a:srgbClr val="071DE9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object 3"/>
          <p:cNvSpPr txBox="1"/>
          <p:nvPr>
            <p:custDataLst>
              <p:tags r:id="rId1"/>
            </p:custDataLst>
          </p:nvPr>
        </p:nvSpPr>
        <p:spPr>
          <a:xfrm>
            <a:off x="7847330" y="2103120"/>
            <a:ext cx="3992245" cy="401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部分单位制定集体查看视频工作计划，</a:t>
            </a:r>
            <a:r>
              <a:rPr 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每天晚上或者定期组织集体查看视频，部分分公司经理、场长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主任</a:t>
            </a:r>
            <a:r>
              <a:rPr lang="en-US" alt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厂长</a:t>
            </a:r>
            <a:r>
              <a:rPr lang="zh-CN" sz="2000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带头组织查看视频，发挥干部带头作用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endParaRPr lang="zh-CN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部分单位对视频巡查工作重视度不足，集体查看视频频率偏低</a:t>
            </a:r>
            <a:r>
              <a:rPr lang="zh-CN" altLang="en-US" sz="2000" b="1" dirty="0">
                <a:solidFill>
                  <a:srgbClr val="071DE9"/>
                </a:solidFill>
                <a:ea typeface="+mn-lt"/>
                <a:cs typeface="+mn-lt"/>
                <a:sym typeface="+mn-ea"/>
              </a:rPr>
              <a:t>。</a:t>
            </a: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ea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endParaRPr lang="zh-CN" altLang="en-US" sz="2000" b="1" dirty="0">
              <a:solidFill>
                <a:srgbClr val="071DE9"/>
              </a:solidFill>
              <a:ea typeface="+mn-lt"/>
              <a:cs typeface="+mn-lt"/>
              <a:sym typeface="+mn-lt"/>
            </a:endParaRPr>
          </a:p>
          <a:p>
            <a:pPr marL="298450" indent="-285750" fontAlgn="auto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u"/>
              <a:tabLst>
                <a:tab pos="297815" algn="l"/>
                <a:tab pos="29845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ea typeface="+mn-lt"/>
                <a:cs typeface="+mn-lt"/>
                <a:sym typeface="+mn-lt"/>
              </a:rPr>
              <a:t>部分单位视频巡查工作流于形式，没有及时记录巡查问题，没有形成闭环整改。</a:t>
            </a:r>
            <a:endParaRPr lang="zh-CN" altLang="en-US" sz="2000" b="1" dirty="0">
              <a:solidFill>
                <a:srgbClr val="FF0000"/>
              </a:solidFill>
              <a:ea typeface="+mn-lt"/>
              <a:cs typeface="+mn-lt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01370" y="975995"/>
            <a:ext cx="10646410" cy="560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3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视频巡查现状三：</a:t>
            </a:r>
            <a:r>
              <a:rPr lang="zh-CN" altLang="en-US" sz="32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集体视频巡查工作落实离散度较大</a:t>
            </a:r>
            <a:endParaRPr lang="zh-CN" altLang="en-US" sz="32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" y="1637030"/>
            <a:ext cx="667194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一、视频巡查现状</a:t>
            </a:r>
            <a:endParaRPr lang="zh-CN" altLang="en-US" sz="3200" b="1" dirty="0">
              <a:solidFill>
                <a:srgbClr val="071DE9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75995"/>
            <a:ext cx="10646410" cy="5607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4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视频巡查现状四：</a:t>
            </a:r>
            <a:r>
              <a:rPr lang="zh-CN" altLang="en-US" sz="3200" dirty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视频巡查管理硬件和软件配套不到位</a:t>
            </a:r>
            <a:endParaRPr lang="zh-CN" altLang="en-US" sz="32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5" name="矩形: 圆角 48"/>
          <p:cNvSpPr/>
          <p:nvPr>
            <p:custDataLst>
              <p:tags r:id="rId2"/>
            </p:custDataLst>
          </p:nvPr>
        </p:nvSpPr>
        <p:spPr>
          <a:xfrm>
            <a:off x="807564" y="1673772"/>
            <a:ext cx="5362161" cy="5000835"/>
          </a:xfrm>
          <a:prstGeom prst="roundRect">
            <a:avLst>
              <a:gd name="adj" fmla="val 2097"/>
            </a:avLst>
          </a:prstGeom>
          <a:solidFill>
            <a:srgbClr val="F5A300"/>
          </a:solidFill>
          <a:ln w="12700" cap="flat" cmpd="sng" algn="ctr">
            <a:noFill/>
            <a:prstDash val="solid"/>
            <a:miter lim="800000"/>
          </a:ln>
          <a:effectLst>
            <a:reflection blurRad="215900" stA="60000" endPos="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5A600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62" name="矩形: 圆角 61"/>
          <p:cNvSpPr/>
          <p:nvPr>
            <p:custDataLst>
              <p:tags r:id="rId3"/>
            </p:custDataLst>
          </p:nvPr>
        </p:nvSpPr>
        <p:spPr>
          <a:xfrm>
            <a:off x="6289040" y="1663065"/>
            <a:ext cx="5184775" cy="5000625"/>
          </a:xfrm>
          <a:prstGeom prst="roundRect">
            <a:avLst>
              <a:gd name="adj" fmla="val 2097"/>
            </a:avLst>
          </a:prstGeom>
          <a:solidFill>
            <a:srgbClr val="F5A300"/>
          </a:solidFill>
          <a:ln w="12700" cap="flat" cmpd="sng" algn="ctr">
            <a:noFill/>
            <a:prstDash val="solid"/>
            <a:miter lim="800000"/>
          </a:ln>
          <a:effectLst>
            <a:reflection blurRad="215900" stA="60000" endPos="9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63" name="矩形: 圆角 62"/>
          <p:cNvSpPr/>
          <p:nvPr>
            <p:custDataLst>
              <p:tags r:id="rId4"/>
            </p:custDataLst>
          </p:nvPr>
        </p:nvSpPr>
        <p:spPr>
          <a:xfrm>
            <a:off x="6445885" y="2597150"/>
            <a:ext cx="4888230" cy="3588385"/>
          </a:xfrm>
          <a:prstGeom prst="roundRect">
            <a:avLst>
              <a:gd name="adj" fmla="val 2900"/>
            </a:avLst>
          </a:prstGeom>
          <a:gradFill>
            <a:gsLst>
              <a:gs pos="100000">
                <a:srgbClr val="0087C9">
                  <a:lumMod val="5000"/>
                  <a:lumOff val="95000"/>
                </a:srgbClr>
              </a:gs>
              <a:gs pos="0">
                <a:srgbClr val="01528A">
                  <a:lumMod val="0"/>
                  <a:lumOff val="100000"/>
                </a:srgbClr>
              </a:gs>
            </a:gsLst>
            <a:lin ang="2700000" scaled="0"/>
          </a:gradFill>
          <a:ln>
            <a:noFill/>
          </a:ln>
          <a:effectLst>
            <a:outerShdw blurRad="355600" dist="406400" dir="5400000" sx="91000" sy="91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64" name="文本框 63"/>
          <p:cNvSpPr txBox="1"/>
          <p:nvPr>
            <p:custDataLst>
              <p:tags r:id="rId5"/>
            </p:custDataLst>
          </p:nvPr>
        </p:nvSpPr>
        <p:spPr>
          <a:xfrm>
            <a:off x="6541770" y="1849120"/>
            <a:ext cx="47021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B"/>
                <a:ea typeface="阿里巴巴普惠体 B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软件问题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矩形: 圆角 47"/>
          <p:cNvSpPr/>
          <p:nvPr>
            <p:custDataLst>
              <p:tags r:id="rId6"/>
            </p:custDataLst>
          </p:nvPr>
        </p:nvSpPr>
        <p:spPr>
          <a:xfrm>
            <a:off x="961409" y="2607944"/>
            <a:ext cx="5054393" cy="3588573"/>
          </a:xfrm>
          <a:prstGeom prst="roundRect">
            <a:avLst>
              <a:gd name="adj" fmla="val 2900"/>
            </a:avLst>
          </a:prstGeom>
          <a:gradFill>
            <a:gsLst>
              <a:gs pos="100000">
                <a:srgbClr val="0087C9">
                  <a:lumMod val="5000"/>
                  <a:lumOff val="95000"/>
                </a:srgbClr>
              </a:gs>
              <a:gs pos="0">
                <a:srgbClr val="01528A">
                  <a:lumMod val="0"/>
                  <a:lumOff val="100000"/>
                </a:srgbClr>
              </a:gs>
            </a:gsLst>
            <a:lin ang="2700000" scaled="0"/>
          </a:gradFill>
          <a:ln>
            <a:noFill/>
          </a:ln>
          <a:effectLst>
            <a:outerShdw blurRad="355600" dist="406400" dir="5400000" sx="91000" sy="91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060229" y="1860127"/>
            <a:ext cx="429719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硬件问题</a:t>
            </a:r>
            <a:endParaRPr kumimoji="0" lang="zh-CN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矩形: 圆角 54"/>
          <p:cNvSpPr/>
          <p:nvPr>
            <p:custDataLst>
              <p:tags r:id="rId8"/>
            </p:custDataLst>
          </p:nvPr>
        </p:nvSpPr>
        <p:spPr>
          <a:xfrm>
            <a:off x="1198245" y="2908300"/>
            <a:ext cx="224790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设备离线或数量不够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21" name="矩形: 圆角 54"/>
          <p:cNvSpPr/>
          <p:nvPr>
            <p:custDataLst>
              <p:tags r:id="rId9"/>
            </p:custDataLst>
          </p:nvPr>
        </p:nvSpPr>
        <p:spPr>
          <a:xfrm>
            <a:off x="3754120" y="2908300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设备不能回放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22" name="矩形: 圆角 54"/>
          <p:cNvSpPr/>
          <p:nvPr>
            <p:custDataLst>
              <p:tags r:id="rId10"/>
            </p:custDataLst>
          </p:nvPr>
        </p:nvSpPr>
        <p:spPr>
          <a:xfrm>
            <a:off x="1198880" y="3724910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设备回放卡顿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23" name="矩形: 圆角 54"/>
          <p:cNvSpPr/>
          <p:nvPr>
            <p:custDataLst>
              <p:tags r:id="rId11"/>
            </p:custDataLst>
          </p:nvPr>
        </p:nvSpPr>
        <p:spPr>
          <a:xfrm>
            <a:off x="3754120" y="3717290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养户私自拔摄像头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24" name="矩形: 圆角 54"/>
          <p:cNvSpPr/>
          <p:nvPr>
            <p:custDataLst>
              <p:tags r:id="rId12"/>
            </p:custDataLst>
          </p:nvPr>
        </p:nvSpPr>
        <p:spPr>
          <a:xfrm>
            <a:off x="1200150" y="4493895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养户遮挡摄像头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25" name="矩形: 圆角 54"/>
          <p:cNvSpPr/>
          <p:nvPr>
            <p:custDataLst>
              <p:tags r:id="rId13"/>
            </p:custDataLst>
          </p:nvPr>
        </p:nvSpPr>
        <p:spPr>
          <a:xfrm>
            <a:off x="3754120" y="4496435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部分关键点没有监控</a:t>
            </a:r>
            <a:endParaRPr kumimoji="0" lang="zh-CN" altLang="en-US" sz="15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8" name="矩形: 圆角 54"/>
          <p:cNvSpPr/>
          <p:nvPr>
            <p:custDataLst>
              <p:tags r:id="rId14"/>
            </p:custDataLst>
          </p:nvPr>
        </p:nvSpPr>
        <p:spPr>
          <a:xfrm>
            <a:off x="1200150" y="5259070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养户偏僻无网络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1" name="矩形: 圆角 54"/>
          <p:cNvSpPr/>
          <p:nvPr>
            <p:custDataLst>
              <p:tags r:id="rId15"/>
            </p:custDataLst>
          </p:nvPr>
        </p:nvSpPr>
        <p:spPr>
          <a:xfrm>
            <a:off x="6662420" y="2897505"/>
            <a:ext cx="197612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相关人员不重视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4" name="矩形: 圆角 54"/>
          <p:cNvSpPr/>
          <p:nvPr>
            <p:custDataLst>
              <p:tags r:id="rId16"/>
            </p:custDataLst>
          </p:nvPr>
        </p:nvSpPr>
        <p:spPr>
          <a:xfrm>
            <a:off x="9218295" y="2897505"/>
            <a:ext cx="197612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违规问题反复出现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5" name="矩形: 圆角 54"/>
          <p:cNvSpPr/>
          <p:nvPr>
            <p:custDataLst>
              <p:tags r:id="rId17"/>
            </p:custDataLst>
          </p:nvPr>
        </p:nvSpPr>
        <p:spPr>
          <a:xfrm>
            <a:off x="6663055" y="3714115"/>
            <a:ext cx="197612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员工一知半解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7" name="矩形: 圆角 54"/>
          <p:cNvSpPr/>
          <p:nvPr>
            <p:custDataLst>
              <p:tags r:id="rId18"/>
            </p:custDataLst>
          </p:nvPr>
        </p:nvSpPr>
        <p:spPr>
          <a:xfrm>
            <a:off x="9218295" y="3706495"/>
            <a:ext cx="197612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养户不配合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8" name="矩形: 圆角 54"/>
          <p:cNvSpPr/>
          <p:nvPr>
            <p:custDataLst>
              <p:tags r:id="rId19"/>
            </p:custDataLst>
          </p:nvPr>
        </p:nvSpPr>
        <p:spPr>
          <a:xfrm>
            <a:off x="3754120" y="5259070"/>
            <a:ext cx="2043430" cy="448310"/>
          </a:xfrm>
          <a:prstGeom prst="roundRect">
            <a:avLst>
              <a:gd name="adj" fmla="val 26712"/>
            </a:avLst>
          </a:prstGeom>
          <a:solidFill>
            <a:srgbClr val="F5A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rPr>
              <a:t>下雨天容易离线</a:t>
            </a:r>
            <a:endParaRPr kumimoji="0" lang="zh-CN" altLang="en-US" sz="17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956310"/>
            <a:ext cx="3609340" cy="601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1.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看什么？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--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猪场</a:t>
            </a:r>
            <a:endParaRPr lang="zh-CN" altLang="en-US" sz="32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4715" y="1645285"/>
            <a:ext cx="10701655" cy="5108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4378325" cy="601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1.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看什么？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服务部</a:t>
            </a:r>
            <a:endParaRPr lang="zh-CN" altLang="en-US" sz="3600" b="1" dirty="0" smtClean="0">
              <a:solidFill>
                <a:srgbClr val="071DE9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1370" y="1965325"/>
            <a:ext cx="10567670" cy="4608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801370" y="203835"/>
            <a:ext cx="9152890" cy="5835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52762D"/>
              </a:gs>
            </a:gsLst>
            <a:path path="rect">
              <a:fillToRect l="50000" t="50000" r="50000" b="50000"/>
            </a:path>
            <a:tileRect/>
          </a:gradFill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buClrTx/>
              <a:buSzTx/>
              <a:buFontTx/>
            </a:pPr>
            <a:r>
              <a:rPr lang="zh-CN" altLang="en-US" sz="3200" b="1" dirty="0">
                <a:solidFill>
                  <a:srgbClr val="071DE9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二、</a:t>
            </a:r>
            <a:r>
              <a:rPr lang="zh-CN" altLang="en-US" sz="3200" b="1" dirty="0">
                <a:solidFill>
                  <a:srgbClr val="071DE9"/>
                </a:solidFill>
                <a:latin typeface="+mn-ea"/>
                <a:cs typeface="+mn-ea"/>
                <a:sym typeface="Arial" panose="020B0604020202020204" pitchFamily="34" charset="0"/>
              </a:rPr>
              <a:t>视频巡查监控和高效利用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01370" y="1075055"/>
            <a:ext cx="4378325" cy="601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anchor="t">
            <a:noAutofit/>
          </a:bodyPr>
          <a:p>
            <a:pPr algn="l">
              <a:buClrTx/>
              <a:buSzTx/>
              <a:buFontTx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lt"/>
              </a:rPr>
              <a:t>1.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看什么？</a:t>
            </a:r>
            <a:r>
              <a:rPr lang="en-US" altLang="zh-CN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--</a:t>
            </a: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饲料厂</a:t>
            </a:r>
            <a:endParaRPr lang="zh-CN" altLang="en-US" sz="3600" b="1" dirty="0" smtClean="0">
              <a:solidFill>
                <a:srgbClr val="071DE9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2490" y="1784350"/>
            <a:ext cx="10575925" cy="47294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2"/>
  <p:tag name="KSO_WM_TEMPLATE_SCENE_ID" val="1"/>
  <p:tag name="KSO_WM_TEMPLATE_JOB_ID" val="12"/>
  <p:tag name="KSO_WM_TEMPLATE_TOPIC_DEFAULT" val="0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11_3*i*0"/>
  <p:tag name="KSO_WM_TEMPLATE_CATEGORY" val="diagram"/>
  <p:tag name="KSO_WM_TEMPLATE_INDEX" val="20181211"/>
  <p:tag name="KSO_WM_UNIT_INDEX" val="0"/>
</p:tagLst>
</file>

<file path=ppt/tags/tag119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1"/>
  <p:tag name="KSO_WM_UNIT_ID" val="diagram20181211_3*l_h_i*1_1_1"/>
  <p:tag name="KSO_WM_UNIT_LAYERLEVEL" val="1_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2"/>
  <p:tag name="KSO_WM_UNIT_ID" val="diagram20181211_3*l_h_i*1_1_2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3"/>
  <p:tag name="KSO_WM_UNIT_ID" val="diagram20181211_3*l_h_i*1_1_3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4"/>
  <p:tag name="KSO_WM_UNIT_ID" val="diagram20181211_3*l_h_i*1_1_4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5"/>
  <p:tag name="KSO_WM_UNIT_ID" val="diagram20181211_3*l_h_i*1_1_5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6"/>
  <p:tag name="KSO_WM_UNIT_ID" val="diagram20181211_3*l_h_i*1_1_6"/>
  <p:tag name="KSO_WM_UNIT_LAYERLEVEL" val="1_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8"/>
  <p:tag name="KSO_WM_UNIT_ID" val="diagram20181211_3*l_h_i*1_1_8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11"/>
  <p:tag name="KSO_WM_UNIT_ID" val="diagram20181211_3*l_h_i*1_1_11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12"/>
  <p:tag name="KSO_WM_UNIT_ID" val="diagram20181211_3*l_h_i*1_1_12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13"/>
  <p:tag name="KSO_WM_UNIT_ID" val="diagram20181211_3*l_h_i*1_1_13"/>
  <p:tag name="KSO_WM_UNIT_LAYERLEVEL" val="1_1_1"/>
  <p:tag name="KSO_WM_BEAUTIFY_FLAG" val="#wm#"/>
  <p:tag name="KSO_WM_TAG_VERSION" val="1.0"/>
  <p:tag name="KSO_WM_DIAGRAM_GROUP_CODE" val="l1-1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TEMPLATE_CATEGORY" val="diagram"/>
  <p:tag name="KSO_WM_TEMPLATE_INDEX" val="20181211"/>
  <p:tag name="KSO_WM_UNIT_TYPE" val="l_h_a"/>
  <p:tag name="KSO_WM_UNIT_INDEX" val="1_2_1"/>
  <p:tag name="KSO_WM_UNIT_ID" val="diagram20181211_3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211_3*i*28"/>
  <p:tag name="KSO_WM_TEMPLATE_CATEGORY" val="diagram"/>
  <p:tag name="KSO_WM_TEMPLATE_INDEX" val="20181211"/>
  <p:tag name="KSO_WM_UNIT_INDEX" val="28"/>
</p:tagLst>
</file>

<file path=ppt/tags/tag131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1"/>
  <p:tag name="KSO_WM_UNIT_ID" val="diagram20181211_3*l_h_i*1_2_1"/>
  <p:tag name="KSO_WM_UNIT_LAYERLEVEL" val="1_1_1"/>
  <p:tag name="KSO_WM_BEAUTIFY_FLAG" val="#wm#"/>
  <p:tag name="KSO_WM_TAG_VERSION" val="1.0"/>
  <p:tag name="KSO_WM_DIAGRAM_GROUP_CODE" val="l1-1"/>
  <p:tag name="KSO_WM_UNIT_FILL_FORE_SCHEMECOLOR_INDEX" val="4"/>
  <p:tag name="KSO_WM_UNIT_FILL_TYPE" val="1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2"/>
  <p:tag name="KSO_WM_UNIT_ID" val="diagram20181211_3*l_h_i*1_2_2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3"/>
  <p:tag name="KSO_WM_UNIT_ID" val="diagram20181211_3*l_h_i*1_2_3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4"/>
  <p:tag name="KSO_WM_UNIT_ID" val="diagram20181211_3*l_h_i*1_2_4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5"/>
  <p:tag name="KSO_WM_UNIT_ID" val="diagram20181211_3*l_h_i*1_2_5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6"/>
  <p:tag name="KSO_WM_UNIT_ID" val="diagram20181211_3*l_h_i*1_2_6"/>
  <p:tag name="KSO_WM_UNIT_LAYERLEVEL" val="1_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8"/>
  <p:tag name="KSO_WM_UNIT_ID" val="diagram20181211_3*l_h_i*1_2_8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2_10"/>
  <p:tag name="KSO_WM_UNIT_ID" val="diagram20181211_3*l_h_i*1_2_10"/>
  <p:tag name="KSO_WM_UNIT_LAYERLEVEL" val="1_1_1"/>
  <p:tag name="KSO_WM_BEAUTIFY_FLAG" val="#wm#"/>
  <p:tag name="KSO_WM_TAG_VERSION" val="1.0"/>
  <p:tag name="KSO_WM_DIAGRAM_GROUP_CODE" val="l1-1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TEMPLATE_CATEGORY" val="diagram"/>
  <p:tag name="KSO_WM_TEMPLATE_INDEX" val="20181211"/>
  <p:tag name="KSO_WM_UNIT_TYPE" val="l_h_i"/>
  <p:tag name="KSO_WM_UNIT_INDEX" val="1_1_13"/>
  <p:tag name="KSO_WM_UNIT_ID" val="diagram20181211_3*l_h_i*1_1_13"/>
  <p:tag name="KSO_WM_UNIT_LAYERLEVEL" val="1_1_1"/>
  <p:tag name="KSO_WM_BEAUTIFY_FLAG" val="#wm#"/>
  <p:tag name="KSO_WM_TAG_VERSION" val="1.0"/>
  <p:tag name="KSO_WM_DIAGRAM_GROUP_CODE" val="l1-1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TEMPLATE_CATEGORY" val="diagram"/>
  <p:tag name="KSO_WM_TEMPLATE_INDEX" val="20181211"/>
  <p:tag name="KSO_WM_UNIT_TYPE" val="l_h_a"/>
  <p:tag name="KSO_WM_UNIT_INDEX" val="1_2_1"/>
  <p:tag name="KSO_WM_UNIT_ID" val="diagram20181211_3*l_h_a*1_2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内容文字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TEMPLATE_CATEGORY" val="diagram"/>
  <p:tag name="KSO_WM_TEMPLATE_INDEX" val="20181211"/>
  <p:tag name="KSO_WM_UNIT_TYPE" val="l_h_f"/>
  <p:tag name="KSO_WM_UNIT_INDEX" val="1_2_1"/>
  <p:tag name="KSO_WM_UNIT_ID" val="diagram20181211_3*l_h_f*1_2_1"/>
  <p:tag name="KSO_WM_UNIT_LAYERLEVEL" val="1_1_1"/>
  <p:tag name="KSO_WM_UNIT_VALUE" val="2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请在这里输入您的内容"/>
  <p:tag name="KSO_WM_UNIT_TEXT_FILL_FORE_SCHEMECOLOR_INDEX" val="3"/>
  <p:tag name="KSO_WM_UNIT_TEXT_FILL_TYPE" val="1"/>
</p:tagLst>
</file>

<file path=ppt/tags/tag142.xml><?xml version="1.0" encoding="utf-8"?>
<p:tagLst xmlns:p="http://schemas.openxmlformats.org/presentationml/2006/main">
  <p:tag name="KSO_WM_TEMPLATE_CATEGORY" val="diagram"/>
  <p:tag name="KSO_WM_TEMPLATE_INDEX" val="20181211"/>
  <p:tag name="KSO_WM_UNIT_TYPE" val="l_h_f"/>
  <p:tag name="KSO_WM_UNIT_INDEX" val="1_2_1"/>
  <p:tag name="KSO_WM_UNIT_ID" val="diagram20181211_3*l_h_f*1_2_1"/>
  <p:tag name="KSO_WM_UNIT_LAYERLEVEL" val="1_1_1"/>
  <p:tag name="KSO_WM_UNIT_VALUE" val="22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l1-1"/>
  <p:tag name="KSO_WM_UNIT_PRESET_TEXT" val="请在这里输入您的内容文字请在这里输入您的内容"/>
  <p:tag name="KSO_WM_UNIT_TEXT_FILL_FORE_SCHEMECOLOR_INDEX" val="3"/>
  <p:tag name="KSO_WM_UNIT_TEXT_FILL_TYPE" val="1"/>
</p:tagLst>
</file>

<file path=ppt/tags/tag143.xml><?xml version="1.0" encoding="utf-8"?>
<p:tagLst xmlns:p="http://schemas.openxmlformats.org/presentationml/2006/main">
  <p:tag name="KSO_WPP_MARK_KEY" val="64910b1c-f705-4227-8c5d-3008ecce6190"/>
  <p:tag name="COMMONDATA" val="eyJoZGlkIjoiYWU1ZmRhNzliNzFlZDlmYmJiODA3ZWUyZDM5NWU1YmE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TABLE_BEAUTIFY" val="smartTable{2c7588ff-d15a-4a7d-8938-1273c5718d7c}"/>
  <p:tag name="KSO_WM_BEAUTIFY_FLAG" val=""/>
  <p:tag name="TABLE_ENDDRAG_ORIGIN_RECT" val="501*292"/>
  <p:tag name="TABLE_ENDDRAG_RECT" val="63*136*501*29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PLACING_PICTURE_USER_VIEWPORT" val="{&quot;height&quot;:6420,&quot;width&quot;:10880}"/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FFC000"/>
        </a:solidFill>
        <a:ln>
          <a:noFill/>
        </a:ln>
      </a:spPr>
      <a:bodyPr wrap="square">
        <a:spAutoFit/>
      </a:bodyPr>
      <a:lstStyle>
        <a:defPPr>
          <a:defRPr lang="zh-CN" altLang="en-US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2444</Words>
  <Application>WPS 演示</Application>
  <PresentationFormat>宽屏</PresentationFormat>
  <Paragraphs>275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宋体</vt:lpstr>
      <vt:lpstr>Wingdings</vt:lpstr>
      <vt:lpstr>Times New Roman</vt:lpstr>
      <vt:lpstr>微软雅黑</vt:lpstr>
      <vt:lpstr>Wingdings</vt:lpstr>
      <vt:lpstr>等线</vt:lpstr>
      <vt:lpstr>Wingdings</vt:lpstr>
      <vt:lpstr>思源黑体 CN Bold</vt:lpstr>
      <vt:lpstr>黑体</vt:lpstr>
      <vt:lpstr>Montserrat</vt:lpstr>
      <vt:lpstr>阿里巴巴普惠体 R</vt:lpstr>
      <vt:lpstr>阿里巴巴普惠体 B</vt:lpstr>
      <vt:lpstr>华文仿宋</vt:lpstr>
      <vt:lpstr>Arial Unicode MS</vt:lpstr>
      <vt:lpstr>Calibri</vt:lpstr>
      <vt:lpstr>仿宋</vt:lpstr>
      <vt:lpstr>微软雅黑 Light</vt:lpstr>
      <vt:lpstr>华文行楷</vt:lpstr>
      <vt:lpstr>AMGDT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aileen.tu</cp:lastModifiedBy>
  <cp:revision>2674</cp:revision>
  <dcterms:created xsi:type="dcterms:W3CDTF">1900-01-01T00:00:00Z</dcterms:created>
  <dcterms:modified xsi:type="dcterms:W3CDTF">2023-02-27T11:17:02Z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2052-11.8.2.11716</vt:lpwstr>
  </property>
  <property fmtid="{D5CDD505-2E9C-101B-9397-08002B2CF9AE}" pid="3" name="KSORubyTemplateID">
    <vt:lpwstr>2</vt:lpwstr>
  </property>
  <property fmtid="{D5CDD505-2E9C-101B-9397-08002B2CF9AE}" pid="4" name="ICV">
    <vt:lpwstr>BCCBBAC123C247DC881935EF0CCD28D4</vt:lpwstr>
  </property>
</Properties>
</file>